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4" r:id="rId3"/>
    <p:sldId id="327" r:id="rId4"/>
    <p:sldId id="323" r:id="rId5"/>
    <p:sldId id="324" r:id="rId6"/>
    <p:sldId id="328" r:id="rId7"/>
    <p:sldId id="325" r:id="rId8"/>
    <p:sldId id="326" r:id="rId9"/>
    <p:sldId id="329" r:id="rId10"/>
    <p:sldId id="331" r:id="rId11"/>
    <p:sldId id="330" r:id="rId12"/>
    <p:sldId id="332" r:id="rId13"/>
    <p:sldId id="355" r:id="rId14"/>
    <p:sldId id="356" r:id="rId15"/>
    <p:sldId id="357" r:id="rId16"/>
    <p:sldId id="358" r:id="rId17"/>
    <p:sldId id="297" r:id="rId18"/>
    <p:sldId id="333" r:id="rId19"/>
    <p:sldId id="334" r:id="rId20"/>
    <p:sldId id="335" r:id="rId21"/>
    <p:sldId id="336" r:id="rId22"/>
    <p:sldId id="361" r:id="rId23"/>
    <p:sldId id="359" r:id="rId24"/>
    <p:sldId id="362" r:id="rId25"/>
    <p:sldId id="360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63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FFFF"/>
    <a:srgbClr val="D0CECE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78" y="-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1135E-4CD2-417D-B22A-85ABEFA5C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EB02A4-3289-48D9-803E-2454441CF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020EE-DEFB-4DC1-8CB6-639181C3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CE5E8F-29D6-4DCE-AEEF-8D5E7F35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918EB-07A9-4527-8A7C-AA199133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5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47736-E67F-45A2-98F7-F1445D51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2B3882-D9CB-47ED-8C27-EAB763DD3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49217C-5264-4001-AC14-84EB493B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488EB0-413C-4A7A-9395-EFFF4B9A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3AB9F4-6DA9-4409-BB31-D55CBBF2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1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0F87FC3-75ED-4E0B-AFBC-FB0B0AF1D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73B285-F1AC-4B2F-BDB0-CB31A3373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7CD351-0CCE-42DB-A999-B3CE1B01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0A6AE-14E0-45D4-B466-31C25F5F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5B9172-587C-4120-928F-9171481E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61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739A0-0922-46E0-9F61-97B78734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D9A29-A99F-45CE-8789-82554691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796583-DA8B-48BB-9833-E011B1C9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777F6-79FE-44BE-B941-E4E4BE10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07A7F-9770-4C79-B295-6BB89828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3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4262B-B9C6-4D75-BD98-5076BFB3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5463D4-4445-45C9-A220-BAB31D04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4E8C8-323F-4D13-8FB6-4990B763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687938-71A5-44DC-9FD0-22EDBC22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6681F-6B39-4535-B46B-01367DA7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67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3E550-62CD-4817-946F-69E0B5A6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BAA53-F3BF-4FD4-95FC-82503B131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9C4E66-537B-4331-AF1E-8A917075B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5667B7-5C03-4C84-B3C6-17D9F39A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2B104F-5CD5-42E7-9729-D89B6CB6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540814-F65A-4007-9C69-72D2845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32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BB16C-8827-4448-95CD-6C061690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2442CD-57FE-4E15-9175-D19D90E0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227F62-4C43-4C7B-A6A5-DF605E52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48E9B1-5222-4675-B408-EA3818D18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63BFD5-6B95-47C8-B4B9-AB2D50B76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8FEC4F-128E-4145-8C27-B17F0FEC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28F49B-25AC-4455-92C2-177FF835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868996-1482-444C-A24E-EC6AF697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7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AA2BF-F279-4421-B8DD-EAA5BB29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B65C66-6F96-4F63-BC00-B65771C6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8FA41C-34C8-4E56-BD3F-A0E644F6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7DA424-C880-4E4C-B6A1-A312B0D6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7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B4334A5-A294-4D35-A318-F94EA5A3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A28206-43EB-4579-A4EA-0FD8167A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0A9810-CC4B-445F-80CE-3AE73A80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6F2C3-0819-44AF-AE7E-C34EDBBB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6C0F2-42A8-4E7E-A262-E4AA9BF3D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F9B234-F336-4661-B9DD-04D497305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19FEB0-7CB1-4E82-8091-7694080B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AB6DAD-5162-4D10-802C-BD031D1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AB5278-7186-4884-B4BA-85AEE587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7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2DDB-3445-443F-9D78-E9914117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C712CC-3F89-4DA2-896D-9498B28F9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3961C6-361B-4FB6-B203-033F60137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38E31D-8C16-4F75-B7FF-303FB1A9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4D4A56-8EDF-4A90-8C76-9C9BFC84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CD8CD8-ADC0-4EA9-B8E6-BA60E886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C5549A-0687-42BB-9AC2-04F45B2A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EDE7AB-3C6F-42C5-AA77-720786E5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D078A3-F7FE-414D-8BA1-02E92B7CD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F883-176B-4165-A22C-8A8DC4762A76}" type="datetimeFigureOut">
              <a:rPr lang="de-DE" smtClean="0"/>
              <a:pPr/>
              <a:t>15.02.2021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C9C634-AA47-4B71-BD26-9B0B938CE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9F6365-4CD7-4FDE-B591-662CEB19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1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8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47.jpeg"/><Relationship Id="rId2" Type="http://schemas.openxmlformats.org/officeDocument/2006/relationships/image" Target="../media/image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7.jpeg"/><Relationship Id="rId5" Type="http://schemas.openxmlformats.org/officeDocument/2006/relationships/image" Target="../media/image52.jpeg"/><Relationship Id="rId15" Type="http://schemas.openxmlformats.org/officeDocument/2006/relationships/image" Target="../media/image7.png"/><Relationship Id="rId10" Type="http://schemas.openxmlformats.org/officeDocument/2006/relationships/image" Target="../media/image4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png"/><Relationship Id="rId4" Type="http://schemas.openxmlformats.org/officeDocument/2006/relationships/image" Target="../media/image60.jpe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5.png"/><Relationship Id="rId4" Type="http://schemas.openxmlformats.org/officeDocument/2006/relationships/image" Target="../media/image60.jpe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358A-955D-494E-93D1-54BF821B2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0C5B88-A946-4407-8FCF-A6704C5B59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82BE85-DB3A-45F9-A723-830D8C8BC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4" y="-1749778"/>
            <a:ext cx="10215562" cy="102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0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Markenopfer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2 – die Fragen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C6B21A-9453-4B9D-B581-70B464A4036A}"/>
              </a:ext>
            </a:extLst>
          </p:cNvPr>
          <p:cNvSpPr/>
          <p:nvPr/>
        </p:nvSpPr>
        <p:spPr>
          <a:xfrm>
            <a:off x="2041059" y="136478"/>
            <a:ext cx="9997701" cy="6590931"/>
          </a:xfrm>
          <a:prstGeom prst="rect">
            <a:avLst/>
          </a:prstGeom>
          <a:solidFill>
            <a:srgbClr val="E7E6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174685" y="43503"/>
            <a:ext cx="9004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3600" b="1" dirty="0">
                <a:latin typeface="+mj-lt"/>
              </a:rPr>
              <a:t>Zu welchen Marken gehören diese Labels? </a:t>
            </a:r>
            <a:endParaRPr lang="de-DE" sz="2400" b="1" dirty="0"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E57DE3F-5FEC-CA4D-8DE1-1B8B85477DB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8" t="84078" r="52048" b="4880"/>
          <a:stretch/>
        </p:blipFill>
        <p:spPr bwMode="auto">
          <a:xfrm>
            <a:off x="5042872" y="1267688"/>
            <a:ext cx="1749814" cy="1791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0082767" y="4103290"/>
            <a:ext cx="1692978" cy="167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 descr="Logo Quiz Perfect Level 19 Answers! All Levels!"/>
          <p:cNvPicPr>
            <a:picLocks noChangeAspect="1" noChangeArrowheads="1"/>
          </p:cNvPicPr>
          <p:nvPr/>
        </p:nvPicPr>
        <p:blipFill>
          <a:blip r:embed="rId4" cstate="print"/>
          <a:srcRect t="17209" b="15350"/>
          <a:stretch>
            <a:fillRect/>
          </a:stretch>
        </p:blipFill>
        <p:spPr bwMode="auto">
          <a:xfrm>
            <a:off x="10097405" y="4432763"/>
            <a:ext cx="1702708" cy="1148316"/>
          </a:xfrm>
          <a:prstGeom prst="rect">
            <a:avLst/>
          </a:prstGeom>
          <a:noFill/>
        </p:spPr>
      </p:pic>
      <p:pic>
        <p:nvPicPr>
          <p:cNvPr id="18" name="Picture 10" descr="Best Jeopardy:D Jeopardy Template"/>
          <p:cNvPicPr>
            <a:picLocks noChangeAspect="1" noChangeArrowheads="1"/>
          </p:cNvPicPr>
          <p:nvPr/>
        </p:nvPicPr>
        <p:blipFill>
          <a:blip r:embed="rId5" cstate="print"/>
          <a:srcRect l="9368" t="14876" r="9514" b="8512"/>
          <a:stretch>
            <a:fillRect/>
          </a:stretch>
        </p:blipFill>
        <p:spPr bwMode="auto">
          <a:xfrm>
            <a:off x="2579915" y="4056742"/>
            <a:ext cx="1915886" cy="1809449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2198914" y="1219199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680857" y="1262742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2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32171" y="1295399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3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209800" y="4038600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5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699174" y="1240969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206342" y="3951513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7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822371" y="4005942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6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775371" y="3984169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8</a:t>
            </a:r>
            <a:endParaRPr lang="de-DE" sz="2800" dirty="0">
              <a:latin typeface="Im Wunderland" pitchFamily="2" charset="0"/>
            </a:endParaRPr>
          </a:p>
        </p:txBody>
      </p:sp>
      <p:pic>
        <p:nvPicPr>
          <p:cNvPr id="27" name="Picture 2" descr="Bildergebnis für Logo Quiz milka"/>
          <p:cNvPicPr>
            <a:picLocks noChangeAspect="1" noChangeArrowheads="1"/>
          </p:cNvPicPr>
          <p:nvPr/>
        </p:nvPicPr>
        <p:blipFill>
          <a:blip r:embed="rId6" cstate="print"/>
          <a:srcRect l="12959" t="1293" r="15684"/>
          <a:stretch>
            <a:fillRect/>
          </a:stretch>
        </p:blipFill>
        <p:spPr bwMode="auto">
          <a:xfrm>
            <a:off x="7403665" y="1285524"/>
            <a:ext cx="1772233" cy="1757169"/>
          </a:xfrm>
          <a:prstGeom prst="rect">
            <a:avLst/>
          </a:prstGeom>
          <a:noFill/>
        </p:spPr>
      </p:pic>
      <p:pic>
        <p:nvPicPr>
          <p:cNvPr id="28" name="Picture 4" descr="Bildergebnis für Logo Quiz adidas"/>
          <p:cNvPicPr>
            <a:picLocks noChangeAspect="1" noChangeArrowheads="1"/>
          </p:cNvPicPr>
          <p:nvPr/>
        </p:nvPicPr>
        <p:blipFill>
          <a:blip r:embed="rId7" cstate="print"/>
          <a:srcRect l="13842" r="13918"/>
          <a:stretch>
            <a:fillRect/>
          </a:stretch>
        </p:blipFill>
        <p:spPr bwMode="auto">
          <a:xfrm>
            <a:off x="9973338" y="1325434"/>
            <a:ext cx="1775638" cy="1761801"/>
          </a:xfrm>
          <a:prstGeom prst="rect">
            <a:avLst/>
          </a:prstGeom>
          <a:noFill/>
        </p:spPr>
      </p:pic>
      <p:pic>
        <p:nvPicPr>
          <p:cNvPr id="30" name="Picture 8" descr="Bildergebnis für Logo Quiz goog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7573" y="4057967"/>
            <a:ext cx="1778294" cy="1778294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3E377BD-D2DA-497B-A98B-2A747478BA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2582510" y="1240348"/>
            <a:ext cx="1837090" cy="179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t="18251" b="23543"/>
          <a:stretch>
            <a:fillRect/>
          </a:stretch>
        </p:blipFill>
        <p:spPr bwMode="auto">
          <a:xfrm>
            <a:off x="2408696" y="1426029"/>
            <a:ext cx="2206847" cy="12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hteck 31"/>
          <p:cNvSpPr/>
          <p:nvPr/>
        </p:nvSpPr>
        <p:spPr>
          <a:xfrm>
            <a:off x="3537857" y="4060370"/>
            <a:ext cx="947057" cy="576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EA88F22-513D-4FFB-8B12-C26A68F7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96213">
            <a:off x="746735" y="4959470"/>
            <a:ext cx="1860476" cy="186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hteck 33"/>
          <p:cNvSpPr/>
          <p:nvPr/>
        </p:nvSpPr>
        <p:spPr>
          <a:xfrm>
            <a:off x="5205967" y="4059748"/>
            <a:ext cx="1837090" cy="179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6" descr="Bildergebnis für Logo Quiz pepsi"/>
          <p:cNvPicPr>
            <a:picLocks noChangeAspect="1" noChangeArrowheads="1"/>
          </p:cNvPicPr>
          <p:nvPr/>
        </p:nvPicPr>
        <p:blipFill>
          <a:blip r:embed="rId12" cstate="print"/>
          <a:srcRect l="29077" t="23766" r="26882" b="20692"/>
          <a:stretch>
            <a:fillRect/>
          </a:stretch>
        </p:blipFill>
        <p:spPr bwMode="auto">
          <a:xfrm>
            <a:off x="5326911" y="4050834"/>
            <a:ext cx="1767923" cy="178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68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0869" y="3896537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de-DE" sz="5400" dirty="0">
                <a:latin typeface="+mj-lt"/>
              </a:rPr>
              <a:t>DIE ANTWORTEN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Markenopfer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2 – die Antworten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C6B21A-9453-4B9D-B581-70B464A4036A}"/>
              </a:ext>
            </a:extLst>
          </p:cNvPr>
          <p:cNvSpPr/>
          <p:nvPr/>
        </p:nvSpPr>
        <p:spPr>
          <a:xfrm>
            <a:off x="2072958" y="150106"/>
            <a:ext cx="9997701" cy="6590931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174685" y="87047"/>
            <a:ext cx="9004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3600" b="1" dirty="0">
                <a:latin typeface="+mj-lt"/>
              </a:rPr>
              <a:t>Zu welchen Marken gehören diese Labels? </a:t>
            </a:r>
            <a:endParaRPr lang="de-DE" sz="2400" b="1" dirty="0">
              <a:latin typeface="+mj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E57DE3F-5FEC-CA4D-8DE1-1B8B85477DB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8" t="84078" r="52048" b="4880"/>
          <a:stretch/>
        </p:blipFill>
        <p:spPr bwMode="auto">
          <a:xfrm>
            <a:off x="5042872" y="1311232"/>
            <a:ext cx="1749814" cy="1791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hteck 14"/>
          <p:cNvSpPr/>
          <p:nvPr/>
        </p:nvSpPr>
        <p:spPr>
          <a:xfrm>
            <a:off x="10082767" y="4146834"/>
            <a:ext cx="1692978" cy="1677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 descr="Logo Quiz Perfect Level 19 Answers! All Levels!"/>
          <p:cNvPicPr>
            <a:picLocks noChangeAspect="1" noChangeArrowheads="1"/>
          </p:cNvPicPr>
          <p:nvPr/>
        </p:nvPicPr>
        <p:blipFill>
          <a:blip r:embed="rId4" cstate="print"/>
          <a:srcRect t="17209" b="15350"/>
          <a:stretch>
            <a:fillRect/>
          </a:stretch>
        </p:blipFill>
        <p:spPr bwMode="auto">
          <a:xfrm>
            <a:off x="10097405" y="4476307"/>
            <a:ext cx="1702708" cy="1148316"/>
          </a:xfrm>
          <a:prstGeom prst="rect">
            <a:avLst/>
          </a:prstGeom>
          <a:noFill/>
        </p:spPr>
      </p:pic>
      <p:pic>
        <p:nvPicPr>
          <p:cNvPr id="18" name="Picture 10" descr="Best Jeopardy:D Jeopardy Template"/>
          <p:cNvPicPr>
            <a:picLocks noChangeAspect="1" noChangeArrowheads="1"/>
          </p:cNvPicPr>
          <p:nvPr/>
        </p:nvPicPr>
        <p:blipFill>
          <a:blip r:embed="rId5" cstate="print"/>
          <a:srcRect l="9368" t="14876" r="9514" b="8512"/>
          <a:stretch>
            <a:fillRect/>
          </a:stretch>
        </p:blipFill>
        <p:spPr bwMode="auto">
          <a:xfrm>
            <a:off x="2579915" y="4100286"/>
            <a:ext cx="1915886" cy="1809449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2198914" y="1262743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680857" y="1306286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2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032171" y="1338943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3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209800" y="4082144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5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9699174" y="1284513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206342" y="3995057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7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822371" y="4049486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6</a:t>
            </a:r>
            <a:endParaRPr lang="de-DE" sz="2800" dirty="0">
              <a:latin typeface="Im Wunderland" pitchFamily="2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775371" y="4027713"/>
            <a:ext cx="4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8</a:t>
            </a:r>
            <a:endParaRPr lang="de-DE" sz="2800" dirty="0">
              <a:latin typeface="Im Wunderland" pitchFamily="2" charset="0"/>
            </a:endParaRPr>
          </a:p>
        </p:txBody>
      </p:sp>
      <p:pic>
        <p:nvPicPr>
          <p:cNvPr id="27" name="Picture 2" descr="Bildergebnis für Logo Quiz milka"/>
          <p:cNvPicPr>
            <a:picLocks noChangeAspect="1" noChangeArrowheads="1"/>
          </p:cNvPicPr>
          <p:nvPr/>
        </p:nvPicPr>
        <p:blipFill>
          <a:blip r:embed="rId6" cstate="print"/>
          <a:srcRect l="12959" t="1293" r="15684"/>
          <a:stretch>
            <a:fillRect/>
          </a:stretch>
        </p:blipFill>
        <p:spPr bwMode="auto">
          <a:xfrm>
            <a:off x="7403665" y="1329068"/>
            <a:ext cx="1772233" cy="1757169"/>
          </a:xfrm>
          <a:prstGeom prst="rect">
            <a:avLst/>
          </a:prstGeom>
          <a:noFill/>
        </p:spPr>
      </p:pic>
      <p:pic>
        <p:nvPicPr>
          <p:cNvPr id="28" name="Picture 4" descr="Bildergebnis für Logo Quiz adidas"/>
          <p:cNvPicPr>
            <a:picLocks noChangeAspect="1" noChangeArrowheads="1"/>
          </p:cNvPicPr>
          <p:nvPr/>
        </p:nvPicPr>
        <p:blipFill>
          <a:blip r:embed="rId7" cstate="print"/>
          <a:srcRect l="13842" r="13918"/>
          <a:stretch>
            <a:fillRect/>
          </a:stretch>
        </p:blipFill>
        <p:spPr bwMode="auto">
          <a:xfrm>
            <a:off x="9973338" y="1368978"/>
            <a:ext cx="1775638" cy="1761801"/>
          </a:xfrm>
          <a:prstGeom prst="rect">
            <a:avLst/>
          </a:prstGeom>
          <a:noFill/>
        </p:spPr>
      </p:pic>
      <p:pic>
        <p:nvPicPr>
          <p:cNvPr id="30" name="Picture 8" descr="Bildergebnis für Logo Quiz goog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37573" y="4101511"/>
            <a:ext cx="1778294" cy="1778294"/>
          </a:xfrm>
          <a:prstGeom prst="rect">
            <a:avLst/>
          </a:prstGeom>
          <a:noFill/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4764194" y="2835116"/>
            <a:ext cx="2395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Fanta</a:t>
            </a:r>
            <a:endParaRPr lang="de-DE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7131594" y="2820891"/>
            <a:ext cx="2395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Milka</a:t>
            </a:r>
            <a:endParaRPr lang="de-DE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9586932" y="2811011"/>
            <a:ext cx="26050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Adidas</a:t>
            </a:r>
            <a:endParaRPr lang="de-DE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2291224" y="5508246"/>
            <a:ext cx="2395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Maggi</a:t>
            </a:r>
            <a:endParaRPr lang="de-DE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9796506" y="5558516"/>
            <a:ext cx="2395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Mars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7032424" y="5559377"/>
            <a:ext cx="2993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Google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2582510" y="1240348"/>
            <a:ext cx="1837090" cy="179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/>
          <a:srcRect t="18251" b="23543"/>
          <a:stretch>
            <a:fillRect/>
          </a:stretch>
        </p:blipFill>
        <p:spPr bwMode="auto">
          <a:xfrm>
            <a:off x="2408696" y="1426029"/>
            <a:ext cx="2206847" cy="12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2227174" y="2659405"/>
            <a:ext cx="255165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Schwarzwald-milch</a:t>
            </a:r>
          </a:p>
          <a:p>
            <a:pPr algn="ctr">
              <a:lnSpc>
                <a:spcPct val="50000"/>
              </a:lnSpc>
            </a:pPr>
            <a:endParaRPr lang="de-DE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>
              <a:lnSpc>
                <a:spcPct val="50000"/>
              </a:lnSpc>
            </a:pP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537857" y="4103914"/>
            <a:ext cx="947057" cy="576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4095E4D4-AB21-4A0E-BA63-C378D755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96213">
            <a:off x="746735" y="4959470"/>
            <a:ext cx="1860476" cy="186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hteck 43"/>
          <p:cNvSpPr/>
          <p:nvPr/>
        </p:nvSpPr>
        <p:spPr>
          <a:xfrm>
            <a:off x="5205967" y="4059748"/>
            <a:ext cx="1837090" cy="1796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6" descr="Bildergebnis für Logo Quiz pepsi"/>
          <p:cNvPicPr>
            <a:picLocks noChangeAspect="1" noChangeArrowheads="1"/>
          </p:cNvPicPr>
          <p:nvPr/>
        </p:nvPicPr>
        <p:blipFill>
          <a:blip r:embed="rId12" cstate="print"/>
          <a:srcRect l="29077" t="23766" r="26882" b="20692"/>
          <a:stretch>
            <a:fillRect/>
          </a:stretch>
        </p:blipFill>
        <p:spPr bwMode="auto">
          <a:xfrm>
            <a:off x="5326911" y="4094378"/>
            <a:ext cx="1767923" cy="1785428"/>
          </a:xfrm>
          <a:prstGeom prst="rect">
            <a:avLst/>
          </a:prstGeom>
          <a:noFill/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75DD8EBC-FD48-44CF-BB8D-CCAFE8043129}"/>
              </a:ext>
            </a:extLst>
          </p:cNvPr>
          <p:cNvSpPr/>
          <p:nvPr/>
        </p:nvSpPr>
        <p:spPr>
          <a:xfrm>
            <a:off x="4850887" y="5580539"/>
            <a:ext cx="23954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Pepsi</a:t>
            </a:r>
            <a:endParaRPr lang="de-DE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1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38" grpId="0"/>
      <p:bldP spid="31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Wer glaubt denn das?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69959" y="76863"/>
            <a:ext cx="9969104" cy="6129050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latin typeface="+mj-lt"/>
              </a:rPr>
              <a:t>Ein zerbrochener Spiegel bringt 7 Jahre Pech. Wahr oder falsch?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latin typeface="+mj-lt"/>
              </a:rPr>
              <a:t>Ein Oktopus hat 2 Herzen. Wahr oder falsch?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latin typeface="+mj-lt"/>
              </a:rPr>
              <a:t>Welches Symbol gehört zu welcher Religion?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de-DE" sz="2400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de-DE" sz="2400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de-DE" sz="2400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latin typeface="+mj-lt"/>
              </a:rPr>
              <a:t>Schwarze Katzen bringen dir ein Bonbon, wenn du sie streichelst. Wahr oder falsch?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>
                <a:latin typeface="+mj-lt"/>
              </a:rPr>
              <a:t>„Im Westen geht die Sonne auf, im Süden nimmt sie ihren Lauf, im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+mj-lt"/>
              </a:rPr>
              <a:t>      Osten wird sie unter gehen, im Norden ist sie nie zu sehen.“ Wahr oder   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+mj-lt"/>
              </a:rPr>
              <a:t>      falsch?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3 – die Fragen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8EBEDA3-BDD4-432D-AD32-95B3514E4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92" y="1829718"/>
            <a:ext cx="4815420" cy="15992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2F0221A-8BA3-4068-978E-E8BC893703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68" flipH="1">
            <a:off x="10499343" y="213181"/>
            <a:ext cx="1625571" cy="16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39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3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de-DE" sz="5400" dirty="0">
                <a:latin typeface="+mj-lt"/>
              </a:rPr>
              <a:t>DIE ANTWORTEN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Wer glaubt </a:t>
            </a:r>
            <a:r>
              <a:rPr lang="de-DE" sz="4600">
                <a:latin typeface="Arial" pitchFamily="34" charset="0"/>
                <a:cs typeface="Arial" pitchFamily="34" charset="0"/>
              </a:rPr>
              <a:t>denn das</a:t>
            </a:r>
            <a:r>
              <a:rPr lang="de-DE" sz="4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42761" y="227218"/>
            <a:ext cx="9969104" cy="6057940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dirty="0">
                <a:latin typeface="+mj-lt"/>
              </a:rPr>
              <a:t>Ein zerbrochener Spiegel bringt 7 Jahre Pech.</a:t>
            </a:r>
          </a:p>
          <a:p>
            <a:pPr lvl="1"/>
            <a:r>
              <a:rPr lang="de-DE" sz="2800" dirty="0">
                <a:latin typeface="+mj-lt"/>
                <a:sym typeface="Wingdings" panose="05000000000000000000" pitchFamily="2" charset="2"/>
              </a:rPr>
              <a:t> wahr</a:t>
            </a:r>
            <a:endParaRPr lang="de-DE" sz="2800" dirty="0">
              <a:latin typeface="+mj-lt"/>
            </a:endParaRPr>
          </a:p>
          <a:p>
            <a:r>
              <a:rPr lang="de-DE" sz="2800" dirty="0">
                <a:latin typeface="+mj-lt"/>
              </a:rPr>
              <a:t>2. Ein Oktopus hat 2 Herzen</a:t>
            </a:r>
          </a:p>
          <a:p>
            <a:pPr marL="914400" lvl="1" indent="-457200">
              <a:buFont typeface="Wingdings" panose="05000000000000000000" pitchFamily="2" charset="2"/>
              <a:buChar char="à"/>
            </a:pPr>
            <a:r>
              <a:rPr lang="de-DE" sz="2800" dirty="0">
                <a:latin typeface="+mj-lt"/>
              </a:rPr>
              <a:t>falsch, hat 3 Herzen</a:t>
            </a:r>
          </a:p>
          <a:p>
            <a:r>
              <a:rPr lang="de-DE" sz="2800" dirty="0">
                <a:latin typeface="+mj-lt"/>
              </a:rPr>
              <a:t>3. Welches Symbol gehört zu welcher Religion?</a:t>
            </a:r>
          </a:p>
          <a:p>
            <a:pPr lvl="1"/>
            <a:r>
              <a:rPr lang="de-DE" sz="28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2800" dirty="0">
                <a:latin typeface="+mj-lt"/>
              </a:rPr>
              <a:t>Christentum, Islam, Judentum, Hinduismus, Buddhismus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4. Schwarze Katzen bringen dir ein Bonbon, wenn man sie streichelt.</a:t>
            </a:r>
          </a:p>
          <a:p>
            <a:pPr lvl="1">
              <a:lnSpc>
                <a:spcPct val="150000"/>
              </a:lnSpc>
            </a:pPr>
            <a:r>
              <a:rPr lang="de-DE" sz="2800" dirty="0">
                <a:latin typeface="+mj-lt"/>
                <a:sym typeface="Wingdings" panose="05000000000000000000" pitchFamily="2" charset="2"/>
              </a:rPr>
              <a:t> f</a:t>
            </a:r>
            <a:r>
              <a:rPr lang="de-DE" sz="2800" dirty="0">
                <a:latin typeface="+mj-lt"/>
              </a:rPr>
              <a:t>alsch</a:t>
            </a:r>
          </a:p>
          <a:p>
            <a:r>
              <a:rPr lang="de-DE" sz="2800" dirty="0">
                <a:latin typeface="+mj-lt"/>
              </a:rPr>
              <a:t>5. „Im Westen geht die Sonne auf, im Süden nimmt sie ihren Lauf, im</a:t>
            </a:r>
          </a:p>
          <a:p>
            <a:r>
              <a:rPr lang="de-DE" sz="2800" dirty="0">
                <a:latin typeface="+mj-lt"/>
              </a:rPr>
              <a:t>    Osten wird sie unter gehen, im Norden ist sie nie zusehen.“</a:t>
            </a:r>
          </a:p>
          <a:p>
            <a:pPr lvl="1">
              <a:lnSpc>
                <a:spcPct val="150000"/>
              </a:lnSpc>
            </a:pPr>
            <a:r>
              <a:rPr lang="de-DE" sz="2800" dirty="0">
                <a:latin typeface="+mj-lt"/>
                <a:sym typeface="Wingdings" panose="05000000000000000000" pitchFamily="2" charset="2"/>
              </a:rPr>
              <a:t>f</a:t>
            </a:r>
            <a:r>
              <a:rPr lang="de-DE" sz="2800" dirty="0">
                <a:latin typeface="+mj-lt"/>
              </a:rPr>
              <a:t>alsch, im Osten geht die Sonne auf,….</a:t>
            </a:r>
          </a:p>
          <a:p>
            <a:pPr lvl="1">
              <a:lnSpc>
                <a:spcPct val="150000"/>
              </a:lnSpc>
            </a:pPr>
            <a:endParaRPr lang="de-DE" sz="2800" dirty="0">
              <a:latin typeface="+mj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3 – die Antworten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8EBEDA3-BDD4-432D-AD32-95B3514E4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70" y="1789429"/>
            <a:ext cx="1808601" cy="6006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2F0221A-8BA3-4068-978E-E8BC893703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68" flipH="1">
            <a:off x="10499343" y="213181"/>
            <a:ext cx="1625571" cy="16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3464E5ED-C0D4-4C7B-A86B-D65439604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98C18C4-4CE8-4521-82FE-903D44A6E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Was blüht denn da?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4 – die Fragen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96490" y="105013"/>
            <a:ext cx="9863217" cy="6586418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3200" b="1" dirty="0">
                <a:latin typeface="+mj-lt"/>
              </a:rPr>
              <a:t>Ordnet den Namen der Blume zu… </a:t>
            </a:r>
            <a:endParaRPr lang="de-DE" sz="1600" b="1" dirty="0">
              <a:latin typeface="+mj-lt"/>
            </a:endParaRPr>
          </a:p>
          <a:p>
            <a:endParaRPr lang="de-DE" sz="1600" dirty="0">
              <a:latin typeface="Im Wunderland" panose="02000500000000000000" pitchFamily="2" charset="0"/>
            </a:endParaRPr>
          </a:p>
          <a:p>
            <a:endParaRPr lang="de-DE" sz="1600" dirty="0">
              <a:latin typeface="Im Wunderland" panose="02000500000000000000" pitchFamily="2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200" dirty="0">
              <a:latin typeface="Lemon Tuesday" panose="02000506040000020004" pitchFamily="50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9905999" y="1327137"/>
            <a:ext cx="1874875" cy="466962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i="1" dirty="0">
                <a:latin typeface="+mj-lt"/>
              </a:rPr>
              <a:t>Maiglöckchen</a:t>
            </a:r>
            <a:endParaRPr lang="de-DE" sz="2400" b="1" i="1" dirty="0">
              <a:latin typeface="+mj-lt"/>
            </a:endParaRPr>
          </a:p>
          <a:p>
            <a:endParaRPr lang="de-DE" sz="2400" b="1" i="1" dirty="0">
              <a:latin typeface="+mj-lt"/>
            </a:endParaRPr>
          </a:p>
          <a:p>
            <a:r>
              <a:rPr lang="de-DE" sz="2400" i="1" dirty="0">
                <a:latin typeface="+mj-lt"/>
              </a:rPr>
              <a:t>Löwenzahn</a:t>
            </a:r>
            <a:endParaRPr lang="de-DE" sz="2400" b="1" i="1" dirty="0">
              <a:latin typeface="+mj-lt"/>
            </a:endParaRPr>
          </a:p>
          <a:p>
            <a:endParaRPr lang="de-DE" sz="2400" b="1" i="1" dirty="0">
              <a:latin typeface="+mj-lt"/>
            </a:endParaRPr>
          </a:p>
          <a:p>
            <a:r>
              <a:rPr lang="de-DE" sz="2400" i="1" dirty="0">
                <a:latin typeface="+mj-lt"/>
              </a:rPr>
              <a:t>Klee</a:t>
            </a:r>
          </a:p>
          <a:p>
            <a:endParaRPr lang="de-DE" sz="2400" b="1" i="1" dirty="0">
              <a:latin typeface="+mj-lt"/>
            </a:endParaRPr>
          </a:p>
          <a:p>
            <a:r>
              <a:rPr lang="de-DE" sz="2400" i="1" dirty="0">
                <a:latin typeface="+mj-lt"/>
              </a:rPr>
              <a:t>Schafgarbe</a:t>
            </a:r>
          </a:p>
          <a:p>
            <a:endParaRPr lang="de-DE" sz="2400" b="1" i="1" dirty="0">
              <a:latin typeface="+mj-lt"/>
            </a:endParaRPr>
          </a:p>
          <a:p>
            <a:r>
              <a:rPr lang="de-DE" sz="2400" i="1" dirty="0">
                <a:latin typeface="+mj-lt"/>
              </a:rPr>
              <a:t>Gänse-</a:t>
            </a:r>
            <a:r>
              <a:rPr lang="de-DE" sz="2400" i="1" dirty="0" err="1">
                <a:latin typeface="+mj-lt"/>
              </a:rPr>
              <a:t>blümchen</a:t>
            </a:r>
            <a:endParaRPr lang="de-DE" sz="2400" i="1" dirty="0">
              <a:latin typeface="+mj-lt"/>
            </a:endParaRPr>
          </a:p>
          <a:p>
            <a:endParaRPr lang="de-DE" sz="2400" i="1" dirty="0">
              <a:latin typeface="+mj-lt"/>
            </a:endParaRPr>
          </a:p>
          <a:p>
            <a:r>
              <a:rPr lang="de-DE" sz="2400" i="1" dirty="0">
                <a:latin typeface="+mj-lt"/>
              </a:rPr>
              <a:t>Mohn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6358" r="6460"/>
          <a:stretch>
            <a:fillRect/>
          </a:stretch>
        </p:blipFill>
        <p:spPr bwMode="auto">
          <a:xfrm>
            <a:off x="2313709" y="1100427"/>
            <a:ext cx="2161309" cy="214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18979" r="13289"/>
          <a:stretch>
            <a:fillRect/>
          </a:stretch>
        </p:blipFill>
        <p:spPr bwMode="auto">
          <a:xfrm>
            <a:off x="4752109" y="1080654"/>
            <a:ext cx="2189018" cy="215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 l="7196" r="7355"/>
          <a:stretch>
            <a:fillRect/>
          </a:stretch>
        </p:blipFill>
        <p:spPr bwMode="auto">
          <a:xfrm>
            <a:off x="7107380" y="1074596"/>
            <a:ext cx="2632364" cy="218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 l="26597" t="16075" r="17469" b="6405"/>
          <a:stretch>
            <a:fillRect/>
          </a:stretch>
        </p:blipFill>
        <p:spPr bwMode="auto">
          <a:xfrm>
            <a:off x="2354955" y="3920838"/>
            <a:ext cx="2300174" cy="2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 l="12844" r="21651"/>
          <a:stretch>
            <a:fillRect/>
          </a:stretch>
        </p:blipFill>
        <p:spPr bwMode="auto">
          <a:xfrm>
            <a:off x="4933531" y="3918889"/>
            <a:ext cx="2122243" cy="21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 l="16946" r="15338"/>
          <a:stretch>
            <a:fillRect/>
          </a:stretch>
        </p:blipFill>
        <p:spPr bwMode="auto">
          <a:xfrm>
            <a:off x="7309497" y="3906981"/>
            <a:ext cx="2194722" cy="2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3E377BD-D2DA-497B-A98B-2A747478BA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F5CD47F7-D95B-4126-A2CE-437A8E0F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21" y="4507479"/>
            <a:ext cx="2350521" cy="2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ABFEA1F-8F69-48A1-AF66-C9B2B48E018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20" y="535270"/>
            <a:ext cx="886631" cy="88663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6563D544-18EE-47FF-A5D4-E779CF7032C4}"/>
              </a:ext>
            </a:extLst>
          </p:cNvPr>
          <p:cNvSpPr txBox="1"/>
          <p:nvPr/>
        </p:nvSpPr>
        <p:spPr>
          <a:xfrm>
            <a:off x="2412869" y="1143879"/>
            <a:ext cx="3891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D7D4C28-B01A-4DA8-A1A3-A269A1736A10}"/>
              </a:ext>
            </a:extLst>
          </p:cNvPr>
          <p:cNvSpPr txBox="1"/>
          <p:nvPr/>
        </p:nvSpPr>
        <p:spPr>
          <a:xfrm>
            <a:off x="4862707" y="1109755"/>
            <a:ext cx="3743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42E3E2A-A791-403A-BCFD-AA7438040F7E}"/>
              </a:ext>
            </a:extLst>
          </p:cNvPr>
          <p:cNvSpPr txBox="1"/>
          <p:nvPr/>
        </p:nvSpPr>
        <p:spPr>
          <a:xfrm>
            <a:off x="7178463" y="1160291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E4C880D-97ED-40CE-BAFB-28149EE45FEA}"/>
              </a:ext>
            </a:extLst>
          </p:cNvPr>
          <p:cNvSpPr txBox="1"/>
          <p:nvPr/>
        </p:nvSpPr>
        <p:spPr>
          <a:xfrm>
            <a:off x="2454386" y="3984259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4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63ECBAC-E7E6-46C4-89E2-25F77340A127}"/>
              </a:ext>
            </a:extLst>
          </p:cNvPr>
          <p:cNvSpPr txBox="1"/>
          <p:nvPr/>
        </p:nvSpPr>
        <p:spPr>
          <a:xfrm>
            <a:off x="5017257" y="3997879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44C28C9-D175-446D-A535-4271F82D8025}"/>
              </a:ext>
            </a:extLst>
          </p:cNvPr>
          <p:cNvSpPr txBox="1"/>
          <p:nvPr/>
        </p:nvSpPr>
        <p:spPr>
          <a:xfrm>
            <a:off x="7389983" y="3963070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56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DC82A6-DF04-4B12-B52C-5CC178F21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5E249D8-DC63-4D2A-A4C6-C6B37AA673C5}"/>
              </a:ext>
            </a:extLst>
          </p:cNvPr>
          <p:cNvSpPr/>
          <p:nvPr/>
        </p:nvSpPr>
        <p:spPr>
          <a:xfrm>
            <a:off x="-869247" y="-1203580"/>
            <a:ext cx="5076967" cy="5158853"/>
          </a:xfrm>
          <a:prstGeom prst="ellipse">
            <a:avLst/>
          </a:prstGeom>
          <a:solidFill>
            <a:srgbClr val="D0CEC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2303" y="2382084"/>
            <a:ext cx="4153288" cy="68328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+mj-lt"/>
              </a:rPr>
              <a:t>ABLAUF &amp; REGELN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A9FCC2B-FC20-4D29-BD28-BEC89A59C7C5}"/>
              </a:ext>
            </a:extLst>
          </p:cNvPr>
          <p:cNvCxnSpPr/>
          <p:nvPr/>
        </p:nvCxnSpPr>
        <p:spPr>
          <a:xfrm>
            <a:off x="391750" y="2367288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AAD0A53-598A-4BEF-BA2C-E4271E0AF3CC}"/>
              </a:ext>
            </a:extLst>
          </p:cNvPr>
          <p:cNvSpPr txBox="1"/>
          <p:nvPr/>
        </p:nvSpPr>
        <p:spPr>
          <a:xfrm>
            <a:off x="4270061" y="658081"/>
            <a:ext cx="7472464" cy="5541838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800" dirty="0">
                <a:latin typeface="+mj-lt"/>
              </a:rPr>
              <a:t> </a:t>
            </a:r>
            <a:r>
              <a:rPr lang="de-DE" sz="2400" dirty="0">
                <a:latin typeface="+mj-lt"/>
              </a:rPr>
              <a:t>Mikrofone in der großen Runde ausschalten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>
                <a:latin typeface="+mj-lt"/>
              </a:rPr>
              <a:t> erste Breakout-Session mit Namenswahl </a:t>
            </a:r>
          </a:p>
          <a:p>
            <a:r>
              <a:rPr lang="de-DE" sz="2400" dirty="0">
                <a:latin typeface="+mj-lt"/>
                <a:sym typeface="Wingdings" panose="05000000000000000000" pitchFamily="2" charset="2"/>
              </a:rPr>
              <a:t>    </a:t>
            </a:r>
            <a:r>
              <a:rPr lang="de-DE" sz="2400" u="sng" dirty="0">
                <a:latin typeface="+mj-lt"/>
              </a:rPr>
              <a:t>wichtig:</a:t>
            </a:r>
            <a:r>
              <a:rPr lang="de-DE" sz="2400" dirty="0">
                <a:latin typeface="+mj-lt"/>
              </a:rPr>
              <a:t> </a:t>
            </a:r>
            <a:r>
              <a:rPr lang="de-DE" sz="2400" b="1" dirty="0">
                <a:latin typeface="+mj-lt"/>
              </a:rPr>
              <a:t>Breakout-Session</a:t>
            </a:r>
            <a:r>
              <a:rPr lang="de-DE" sz="2400" dirty="0">
                <a:latin typeface="+mj-lt"/>
              </a:rPr>
              <a:t> verlassen, </a:t>
            </a:r>
            <a:r>
              <a:rPr lang="de-DE" sz="2400" b="1" dirty="0">
                <a:latin typeface="+mj-lt"/>
              </a:rPr>
              <a:t>NICHT Meeting   	          </a:t>
            </a:r>
            <a:r>
              <a:rPr lang="de-DE" sz="2400" dirty="0">
                <a:latin typeface="+mj-lt"/>
              </a:rPr>
              <a:t>verlassen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>
                <a:latin typeface="+mj-lt"/>
              </a:rPr>
              <a:t> 9 Runden insgesamt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>
                <a:latin typeface="+mj-lt"/>
              </a:rPr>
              <a:t> pro Runde 8 Minuten im </a:t>
            </a:r>
            <a:r>
              <a:rPr lang="de-DE" sz="2400" dirty="0" err="1">
                <a:latin typeface="+mj-lt"/>
              </a:rPr>
              <a:t>Breakout</a:t>
            </a:r>
            <a:r>
              <a:rPr lang="de-DE" sz="2400" dirty="0">
                <a:latin typeface="+mj-lt"/>
              </a:rPr>
              <a:t> (7min + 1min  </a:t>
            </a:r>
          </a:p>
          <a:p>
            <a:r>
              <a:rPr lang="de-DE" sz="2400" dirty="0">
                <a:latin typeface="+mj-lt"/>
              </a:rPr>
              <a:t>     Countdown)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>
                <a:latin typeface="+mj-lt"/>
              </a:rPr>
              <a:t> Antworten mit Gruppenname in den Chat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>
                <a:latin typeface="+mj-lt"/>
              </a:rPr>
              <a:t> macht Fotos von den Fragen, damit ihr sie im </a:t>
            </a:r>
            <a:r>
              <a:rPr lang="de-DE" sz="2400" dirty="0" err="1">
                <a:latin typeface="+mj-lt"/>
              </a:rPr>
              <a:t>Breakout</a:t>
            </a:r>
            <a:r>
              <a:rPr lang="de-DE" sz="2400" dirty="0">
                <a:latin typeface="+mj-lt"/>
              </a:rPr>
              <a:t> habt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>
                <a:latin typeface="+mj-lt"/>
              </a:rPr>
              <a:t> wichtig: Google, andere Suchmaschinen, Handys,  </a:t>
            </a:r>
          </a:p>
          <a:p>
            <a:r>
              <a:rPr lang="de-DE" sz="2400" dirty="0">
                <a:latin typeface="+mj-lt"/>
              </a:rPr>
              <a:t>     Hilfsmittel etc.. sind natürlich nicht erlaubt…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dirty="0">
                <a:latin typeface="+mj-lt"/>
              </a:rPr>
              <a:t> Nach der letzten Runde: Gesamtauswertung und  </a:t>
            </a:r>
          </a:p>
          <a:p>
            <a:r>
              <a:rPr lang="de-DE" sz="2400" dirty="0">
                <a:latin typeface="+mj-lt"/>
              </a:rPr>
              <a:t>     Sieger*</a:t>
            </a:r>
            <a:r>
              <a:rPr lang="de-DE" sz="2400" dirty="0" err="1">
                <a:latin typeface="+mj-lt"/>
              </a:rPr>
              <a:t>innenehrung</a:t>
            </a:r>
            <a:r>
              <a:rPr lang="de-DE" sz="2400" dirty="0">
                <a:latin typeface="+mj-lt"/>
              </a:rPr>
              <a:t> </a:t>
            </a:r>
            <a:r>
              <a:rPr lang="de-DE" sz="2400" dirty="0">
                <a:latin typeface="+mj-lt"/>
                <a:sym typeface="Wingdings" panose="05000000000000000000" pitchFamily="2" charset="2"/>
              </a:rPr>
              <a:t></a:t>
            </a:r>
            <a:endParaRPr lang="de-DE" sz="2400" dirty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3D38BDF-3196-4455-84C3-D04AA1F1B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068">
            <a:off x="775612" y="3430239"/>
            <a:ext cx="3663964" cy="36639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30A8700-1763-47A9-B102-D8ECE81AC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62" y="-817121"/>
            <a:ext cx="3989320" cy="3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de-DE" sz="5400" dirty="0">
                <a:latin typeface="+mj-lt"/>
              </a:rPr>
              <a:t>DIE ANTWORTEN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Was blüht denn da?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4 – die Antworten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27218" y="152405"/>
            <a:ext cx="9863217" cy="6586418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b="1" dirty="0">
                <a:latin typeface="Lemon Tuesday" panose="02000506040000020004" pitchFamily="50" charset="0"/>
              </a:rPr>
            </a:br>
            <a:r>
              <a:rPr lang="de-DE" sz="3200" b="1" dirty="0">
                <a:latin typeface="+mj-lt"/>
              </a:rPr>
              <a:t>Ordnet den Namen der Blume zu… </a:t>
            </a:r>
            <a:endParaRPr lang="de-DE" sz="1600" b="1" dirty="0">
              <a:latin typeface="+mj-lt"/>
            </a:endParaRPr>
          </a:p>
          <a:p>
            <a:endParaRPr lang="de-DE" sz="1600" dirty="0">
              <a:latin typeface="Im Wunderland" panose="02000500000000000000" pitchFamily="2" charset="0"/>
            </a:endParaRPr>
          </a:p>
          <a:p>
            <a:endParaRPr lang="de-DE" sz="1600" dirty="0">
              <a:latin typeface="Im Wunderland" panose="02000500000000000000" pitchFamily="2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600" dirty="0">
              <a:latin typeface="Lemon Tuesday" panose="02000506040000020004" pitchFamily="50" charset="0"/>
            </a:endParaRPr>
          </a:p>
          <a:p>
            <a:endParaRPr lang="de-DE" sz="1200" dirty="0">
              <a:latin typeface="Lemon Tuesday" panose="02000506040000020004" pitchFamily="50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6358" r="6460"/>
          <a:stretch>
            <a:fillRect/>
          </a:stretch>
        </p:blipFill>
        <p:spPr bwMode="auto">
          <a:xfrm>
            <a:off x="2563091" y="961882"/>
            <a:ext cx="2295226" cy="228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8979" r="13289"/>
          <a:stretch>
            <a:fillRect/>
          </a:stretch>
        </p:blipFill>
        <p:spPr bwMode="auto">
          <a:xfrm>
            <a:off x="5361708" y="983673"/>
            <a:ext cx="2285999" cy="225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7196" r="7355"/>
          <a:stretch>
            <a:fillRect/>
          </a:stretch>
        </p:blipFill>
        <p:spPr bwMode="auto">
          <a:xfrm>
            <a:off x="8520543" y="894487"/>
            <a:ext cx="2840183" cy="235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 l="26597" t="16075" r="17469" b="6405"/>
          <a:stretch>
            <a:fillRect/>
          </a:stretch>
        </p:blipFill>
        <p:spPr bwMode="auto">
          <a:xfrm>
            <a:off x="2493500" y="3879275"/>
            <a:ext cx="2300174" cy="2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 l="12844" r="21651"/>
          <a:stretch>
            <a:fillRect/>
          </a:stretch>
        </p:blipFill>
        <p:spPr bwMode="auto">
          <a:xfrm>
            <a:off x="5612405" y="3918889"/>
            <a:ext cx="2122243" cy="21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 l="16946" r="15338"/>
          <a:stretch>
            <a:fillRect/>
          </a:stretch>
        </p:blipFill>
        <p:spPr bwMode="auto">
          <a:xfrm>
            <a:off x="8985897" y="3893126"/>
            <a:ext cx="2194722" cy="216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2632363" y="3294817"/>
            <a:ext cx="2189019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latin typeface="+mj-lt"/>
              </a:rPr>
              <a:t>Gänseblümchen</a:t>
            </a:r>
            <a:endParaRPr lang="de-DE" sz="2400" b="1" i="1" dirty="0">
              <a:latin typeface="+mj-l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2410679" y="6148855"/>
            <a:ext cx="2189019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latin typeface="+mj-lt"/>
              </a:rPr>
              <a:t>Maiglöckchen</a:t>
            </a:r>
            <a:endParaRPr lang="de-DE" sz="2400" b="1" i="1" dirty="0">
              <a:latin typeface="+mj-lt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5486399" y="3322528"/>
            <a:ext cx="2050473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latin typeface="+mj-lt"/>
              </a:rPr>
              <a:t>Klee</a:t>
            </a:r>
            <a:endParaRPr lang="de-DE" sz="2400" b="1" i="1" dirty="0">
              <a:latin typeface="+mj-lt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5624943" y="6148854"/>
            <a:ext cx="2189019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latin typeface="+mj-lt"/>
              </a:rPr>
              <a:t>Mohn</a:t>
            </a:r>
            <a:endParaRPr lang="de-DE" sz="2400" b="1" i="1" dirty="0">
              <a:latin typeface="+mj-l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8894617" y="3308673"/>
            <a:ext cx="2244438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latin typeface="+mj-lt"/>
              </a:rPr>
              <a:t>Löwenzahn</a:t>
            </a:r>
            <a:endParaRPr lang="de-DE" sz="2400" b="1" i="1" dirty="0"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9033162" y="6148854"/>
            <a:ext cx="2175166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>
                <a:latin typeface="+mj-lt"/>
              </a:rPr>
              <a:t>Schafgarben</a:t>
            </a:r>
            <a:endParaRPr lang="de-DE" sz="2400" b="1" i="1" dirty="0"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AA2F6AE-8106-496E-8848-1970A364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21" y="4507479"/>
            <a:ext cx="2350521" cy="235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FE22579-C950-4807-BE34-E6A97332B5EE}"/>
              </a:ext>
            </a:extLst>
          </p:cNvPr>
          <p:cNvSpPr txBox="1"/>
          <p:nvPr/>
        </p:nvSpPr>
        <p:spPr>
          <a:xfrm>
            <a:off x="2632363" y="1091305"/>
            <a:ext cx="3891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1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D55B118-30FD-434C-AAF4-975D2A88505B}"/>
              </a:ext>
            </a:extLst>
          </p:cNvPr>
          <p:cNvSpPr txBox="1"/>
          <p:nvPr/>
        </p:nvSpPr>
        <p:spPr>
          <a:xfrm>
            <a:off x="5437787" y="1052230"/>
            <a:ext cx="3743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C9A13F4-F04F-43B1-80F5-3C2405D3F7D4}"/>
              </a:ext>
            </a:extLst>
          </p:cNvPr>
          <p:cNvSpPr txBox="1"/>
          <p:nvPr/>
        </p:nvSpPr>
        <p:spPr>
          <a:xfrm>
            <a:off x="8603670" y="966119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FD654A2-3442-440B-9607-B22E9BE393DB}"/>
              </a:ext>
            </a:extLst>
          </p:cNvPr>
          <p:cNvSpPr txBox="1"/>
          <p:nvPr/>
        </p:nvSpPr>
        <p:spPr>
          <a:xfrm>
            <a:off x="2590472" y="3945305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4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6DDE307-C5D2-47C6-9CE8-FCB3524242B8}"/>
              </a:ext>
            </a:extLst>
          </p:cNvPr>
          <p:cNvSpPr txBox="1"/>
          <p:nvPr/>
        </p:nvSpPr>
        <p:spPr>
          <a:xfrm>
            <a:off x="5677412" y="3984259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5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D8D1E50-04FD-464D-A473-AE16B6B96AAF}"/>
              </a:ext>
            </a:extLst>
          </p:cNvPr>
          <p:cNvSpPr txBox="1"/>
          <p:nvPr/>
        </p:nvSpPr>
        <p:spPr>
          <a:xfrm>
            <a:off x="9126246" y="3945305"/>
            <a:ext cx="4230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671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Karaoke-Bar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14457" y="306575"/>
            <a:ext cx="9969104" cy="5909310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dirty="0">
                <a:latin typeface="+mj-lt"/>
              </a:rPr>
              <a:t>Was ist das für ein englischer Hit?</a:t>
            </a:r>
          </a:p>
          <a:p>
            <a:r>
              <a:rPr lang="de-DE" sz="2800" dirty="0">
                <a:latin typeface="+mj-lt"/>
              </a:rPr>
              <a:t>	„Letzte Weihnacht schenkte ich dir mein Herz,</a:t>
            </a:r>
          </a:p>
          <a:p>
            <a:r>
              <a:rPr lang="de-DE" sz="2800" dirty="0">
                <a:latin typeface="+mj-lt"/>
              </a:rPr>
              <a:t>	aber gleich am nächsten Tag hast du es weiterverschenkt“</a:t>
            </a:r>
          </a:p>
          <a:p>
            <a:pPr marL="514350" indent="-514350">
              <a:buAutoNum type="arabicPeriod"/>
            </a:pPr>
            <a:endParaRPr lang="de-DE" sz="2800" dirty="0">
              <a:latin typeface="+mj-lt"/>
            </a:endParaRPr>
          </a:p>
          <a:p>
            <a:r>
              <a:rPr lang="de-DE" sz="2800" dirty="0">
                <a:latin typeface="+mj-lt"/>
              </a:rPr>
              <a:t>2. Welcher Song ist gesucht?</a:t>
            </a:r>
          </a:p>
          <a:p>
            <a:endParaRPr lang="de-DE" sz="28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de-DE" sz="2800" dirty="0">
              <a:latin typeface="+mj-lt"/>
            </a:endParaRPr>
          </a:p>
          <a:p>
            <a:r>
              <a:rPr lang="de-DE" sz="2800" dirty="0">
                <a:latin typeface="+mj-lt"/>
              </a:rPr>
              <a:t>3. Wie viele Platz 1 Alben hatte Justin Bieber bis Februar 2021?</a:t>
            </a:r>
          </a:p>
          <a:p>
            <a:r>
              <a:rPr lang="de-DE" sz="2800" dirty="0">
                <a:latin typeface="+mj-lt"/>
              </a:rPr>
              <a:t>4. „Er trägt eine Sonnenbrille und hat lange dunkle Haare, er ist mit deutscher Musik erfolgreich.“ – Welcher Sänger ist gemeint?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5. Was ist das für ein Lied?</a:t>
            </a:r>
          </a:p>
          <a:p>
            <a:endParaRPr lang="de-DE" sz="2800" b="1" dirty="0">
              <a:latin typeface="+mj-lt"/>
            </a:endParaRPr>
          </a:p>
          <a:p>
            <a:endParaRPr lang="de-DE" sz="2800" b="1" dirty="0">
              <a:latin typeface="+mj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5 – die Fragen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14" name="Grafik 13" descr="Ein Bild, das Spielzeug, Puppe, dunkel enthält.&#10;&#10;Automatisch generierte Beschreibung">
            <a:extLst>
              <a:ext uri="{FF2B5EF4-FFF2-40B4-BE49-F238E27FC236}">
                <a16:creationId xmlns:a16="http://schemas.microsoft.com/office/drawing/2014/main" id="{27AE571F-A8F8-4456-B884-5A77A72FC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25" y="2100118"/>
            <a:ext cx="1503784" cy="1503784"/>
          </a:xfrm>
          <a:prstGeom prst="rect">
            <a:avLst/>
          </a:prstGeom>
        </p:spPr>
      </p:pic>
      <p:pic>
        <p:nvPicPr>
          <p:cNvPr id="16" name="Grafik 15" descr="Ein Bild, das Poolball enthält.&#10;&#10;Automatisch generierte Beschreibung">
            <a:extLst>
              <a:ext uri="{FF2B5EF4-FFF2-40B4-BE49-F238E27FC236}">
                <a16:creationId xmlns:a16="http://schemas.microsoft.com/office/drawing/2014/main" id="{49421A03-AA34-436F-AD3B-E755B6842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36" y="2166210"/>
            <a:ext cx="1371600" cy="1371600"/>
          </a:xfrm>
          <a:prstGeom prst="rect">
            <a:avLst/>
          </a:prstGeom>
        </p:spPr>
      </p:pic>
      <p:pic>
        <p:nvPicPr>
          <p:cNvPr id="18" name="Grafik 1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FDDF0581-574C-4984-868A-75BC694C5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89" y="2042216"/>
            <a:ext cx="1619589" cy="161958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D0B0FE4-6E66-40A2-8A4E-5D73E25EF41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1099" y="5348253"/>
            <a:ext cx="5761219" cy="688908"/>
          </a:xfrm>
          <a:prstGeom prst="rect">
            <a:avLst/>
          </a:prstGeom>
        </p:spPr>
      </p:pic>
      <p:pic>
        <p:nvPicPr>
          <p:cNvPr id="15" name="Grafik 14" descr="Ein Bild, das dunkel enthält.&#10;&#10;Automatisch generierte Beschreibung">
            <a:extLst>
              <a:ext uri="{FF2B5EF4-FFF2-40B4-BE49-F238E27FC236}">
                <a16:creationId xmlns:a16="http://schemas.microsoft.com/office/drawing/2014/main" id="{5D92C52D-F865-4BA7-8F72-D380849C9C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51" y="2002514"/>
            <a:ext cx="1698992" cy="169899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A487B57-BBE0-4877-9AF8-B27D06C08E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5" y="5165152"/>
            <a:ext cx="1682553" cy="168255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BA972FC-C345-44F1-9686-2712EF7CC9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26" y="1505406"/>
            <a:ext cx="2443810" cy="24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de-DE" sz="5400" dirty="0">
                <a:latin typeface="+mj-lt"/>
              </a:rPr>
              <a:t>DIE ANTWORTEN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Karaoke-Bar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69959" y="76862"/>
            <a:ext cx="9969104" cy="6340197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de-DE" sz="2800" dirty="0">
                <a:latin typeface="+mj-lt"/>
              </a:rPr>
              <a:t>Was ist das für ein englischer Hit?</a:t>
            </a:r>
          </a:p>
          <a:p>
            <a:pPr lvl="1"/>
            <a:r>
              <a:rPr lang="de-DE" sz="2800" dirty="0">
                <a:latin typeface="+mj-lt"/>
                <a:sym typeface="Wingdings" panose="05000000000000000000" pitchFamily="2" charset="2"/>
              </a:rPr>
              <a:t> Last Christmas- WHAM!</a:t>
            </a:r>
            <a:endParaRPr lang="de-DE" sz="2800" dirty="0">
              <a:latin typeface="+mj-lt"/>
            </a:endParaRPr>
          </a:p>
          <a:p>
            <a:r>
              <a:rPr lang="de-DE" sz="2800" dirty="0">
                <a:latin typeface="+mj-lt"/>
              </a:rPr>
              <a:t>2. Welcher Song ist gesucht?</a:t>
            </a:r>
          </a:p>
          <a:p>
            <a:pPr lvl="1"/>
            <a:r>
              <a:rPr lang="de-DE" sz="28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de-DE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Monster – Culcha Candela oder Justin Bieber, Shawn Mendes</a:t>
            </a:r>
            <a:endParaRPr lang="de-DE" sz="2800" dirty="0">
              <a:latin typeface="+mj-lt"/>
            </a:endParaRPr>
          </a:p>
          <a:p>
            <a:r>
              <a:rPr lang="de-DE" sz="2800" dirty="0">
                <a:latin typeface="+mj-lt"/>
              </a:rPr>
              <a:t>4. Wie viele Platz 1 Alben hatte Justin Bieber bis Februar 2021?</a:t>
            </a:r>
          </a:p>
          <a:p>
            <a:pPr lvl="1"/>
            <a:r>
              <a:rPr lang="de-DE" sz="2800" dirty="0">
                <a:latin typeface="+mj-lt"/>
                <a:sym typeface="Wingdings" panose="05000000000000000000" pitchFamily="2" charset="2"/>
              </a:rPr>
              <a:t> 7 Alben</a:t>
            </a:r>
            <a:endParaRPr lang="de-DE" sz="2800" dirty="0">
              <a:latin typeface="+mj-lt"/>
            </a:endParaRPr>
          </a:p>
          <a:p>
            <a:r>
              <a:rPr lang="de-DE" sz="2800" dirty="0">
                <a:latin typeface="+mj-lt"/>
              </a:rPr>
              <a:t>5. „Er trägt eine Sonnenbrille und hat lange dunkle Haare, er ist mit deutscher Musik erfolgreich.“ – Welcher Sänger ist gemeint?</a:t>
            </a:r>
          </a:p>
          <a:p>
            <a:pPr lvl="1"/>
            <a:r>
              <a:rPr lang="de-DE" sz="2800" dirty="0">
                <a:latin typeface="+mj-lt"/>
                <a:sym typeface="Wingdings" panose="05000000000000000000" pitchFamily="2" charset="2"/>
              </a:rPr>
              <a:t> Apache</a:t>
            </a:r>
            <a:endParaRPr lang="de-DE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2800" dirty="0">
                <a:latin typeface="+mj-lt"/>
              </a:rPr>
              <a:t>6. Was ist das für ein Lied?</a:t>
            </a:r>
            <a:endParaRPr lang="de-DE" sz="2800" dirty="0">
              <a:latin typeface="+mj-lt"/>
              <a:sym typeface="Wingdings" panose="05000000000000000000" pitchFamily="2" charset="2"/>
            </a:endParaRPr>
          </a:p>
          <a:p>
            <a:pPr lvl="1"/>
            <a:r>
              <a:rPr lang="de-DE" sz="2800" dirty="0">
                <a:latin typeface="+mj-lt"/>
                <a:sym typeface="Wingdings" panose="05000000000000000000" pitchFamily="2" charset="2"/>
              </a:rPr>
              <a:t> Alle meine Entchen</a:t>
            </a:r>
            <a:endParaRPr lang="de-DE" sz="2800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endParaRPr lang="de-DE" sz="2800" dirty="0">
              <a:latin typeface="+mj-lt"/>
            </a:endParaRPr>
          </a:p>
          <a:p>
            <a:endParaRPr lang="de-DE" sz="2800" dirty="0">
              <a:latin typeface="+mj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5 – die Antworten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D0B0FE4-6E66-40A2-8A4E-5D73E25EF4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7549" y="5100409"/>
            <a:ext cx="4462455" cy="5336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487B57-BBE0-4877-9AF8-B27D06C08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5" y="5165152"/>
            <a:ext cx="1682553" cy="168255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A972FC-C345-44F1-9686-2712EF7CC9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40" y="3464835"/>
            <a:ext cx="2443810" cy="24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04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 fontScale="90000"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Was um alles in der Welt…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6 – die Fragen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06032" y="171551"/>
            <a:ext cx="9969104" cy="6557501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3600" b="1" dirty="0">
                <a:latin typeface="+mj-lt"/>
              </a:rPr>
              <a:t>Was ist das?</a:t>
            </a:r>
            <a:endParaRPr lang="de-DE" dirty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6039" r="6006"/>
          <a:stretch>
            <a:fillRect/>
          </a:stretch>
        </p:blipFill>
        <p:spPr bwMode="auto">
          <a:xfrm>
            <a:off x="5504435" y="1288471"/>
            <a:ext cx="2836002" cy="215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6747D6AD-26A6-438B-A6CC-327A637BE18F}"/>
              </a:ext>
            </a:extLst>
          </p:cNvPr>
          <p:cNvSpPr/>
          <p:nvPr/>
        </p:nvSpPr>
        <p:spPr>
          <a:xfrm>
            <a:off x="7770437" y="1137280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5812" r="6006"/>
          <a:stretch>
            <a:fillRect/>
          </a:stretch>
        </p:blipFill>
        <p:spPr bwMode="auto">
          <a:xfrm>
            <a:off x="2277379" y="3906982"/>
            <a:ext cx="281996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4ED8FA8F-B287-4E66-9C92-9ACBBA3661C1}"/>
              </a:ext>
            </a:extLst>
          </p:cNvPr>
          <p:cNvSpPr/>
          <p:nvPr/>
        </p:nvSpPr>
        <p:spPr>
          <a:xfrm>
            <a:off x="4479701" y="3736854"/>
            <a:ext cx="591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 l="5812" r="6233"/>
          <a:stretch>
            <a:fillRect/>
          </a:stretch>
        </p:blipFill>
        <p:spPr bwMode="auto">
          <a:xfrm>
            <a:off x="5541819" y="3899044"/>
            <a:ext cx="2826325" cy="21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22AE3C8-B7B2-442B-B539-54D12D72CBB7}"/>
              </a:ext>
            </a:extLst>
          </p:cNvPr>
          <p:cNvSpPr/>
          <p:nvPr/>
        </p:nvSpPr>
        <p:spPr>
          <a:xfrm>
            <a:off x="7832239" y="3777167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de-D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5653" r="6091"/>
          <a:stretch>
            <a:fillRect/>
          </a:stretch>
        </p:blipFill>
        <p:spPr bwMode="auto">
          <a:xfrm>
            <a:off x="2330269" y="1307805"/>
            <a:ext cx="2827022" cy="213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CD3363A-19BA-4013-A81F-0E9473DC1F64}"/>
              </a:ext>
            </a:extLst>
          </p:cNvPr>
          <p:cNvSpPr/>
          <p:nvPr/>
        </p:nvSpPr>
        <p:spPr>
          <a:xfrm>
            <a:off x="4515105" y="113728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de-D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 l="5828" r="6091"/>
          <a:stretch>
            <a:fillRect/>
          </a:stretch>
        </p:blipFill>
        <p:spPr bwMode="auto">
          <a:xfrm>
            <a:off x="8780628" y="1297171"/>
            <a:ext cx="2840758" cy="21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AD975CCD-2D30-407E-A623-87CEB1D5B126}"/>
              </a:ext>
            </a:extLst>
          </p:cNvPr>
          <p:cNvSpPr/>
          <p:nvPr/>
        </p:nvSpPr>
        <p:spPr>
          <a:xfrm>
            <a:off x="11015431" y="114605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/>
          <a:srcRect l="6002" r="5916"/>
          <a:stretch>
            <a:fillRect/>
          </a:stretch>
        </p:blipFill>
        <p:spPr bwMode="auto">
          <a:xfrm>
            <a:off x="8846289" y="3926336"/>
            <a:ext cx="2817576" cy="213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7298761F-9353-45C3-A3F8-CD4CC664093F}"/>
              </a:ext>
            </a:extLst>
          </p:cNvPr>
          <p:cNvSpPr/>
          <p:nvPr/>
        </p:nvSpPr>
        <p:spPr>
          <a:xfrm>
            <a:off x="11119951" y="3856379"/>
            <a:ext cx="502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de-D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E377BD-D2DA-497B-A98B-2A747478BA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A9EDFBE7-656E-404B-9BB7-A5EA25EB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52454">
            <a:off x="10791669" y="-104924"/>
            <a:ext cx="1631183" cy="163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568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de-DE" sz="5400" dirty="0">
                <a:latin typeface="+mj-lt"/>
              </a:rPr>
              <a:t>DIE ANTWORTEN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 fontScale="90000"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Was um alles in der Welt…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6 – die Antworten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06032" y="171551"/>
            <a:ext cx="9969104" cy="6557501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3600" b="1" dirty="0">
                <a:latin typeface="+mj-lt"/>
              </a:rPr>
              <a:t>Was ist das?</a:t>
            </a:r>
            <a:endParaRPr lang="de-DE" dirty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6373" r="7919" b="3832"/>
          <a:stretch>
            <a:fillRect/>
          </a:stretch>
        </p:blipFill>
        <p:spPr bwMode="auto">
          <a:xfrm>
            <a:off x="5555672" y="1294390"/>
            <a:ext cx="2786683" cy="208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6039" r="6006"/>
          <a:stretch>
            <a:fillRect/>
          </a:stretch>
        </p:blipFill>
        <p:spPr bwMode="auto">
          <a:xfrm>
            <a:off x="7370618" y="1288473"/>
            <a:ext cx="997528" cy="7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6747D6AD-26A6-438B-A6CC-327A637BE18F}"/>
              </a:ext>
            </a:extLst>
          </p:cNvPr>
          <p:cNvSpPr/>
          <p:nvPr/>
        </p:nvSpPr>
        <p:spPr>
          <a:xfrm>
            <a:off x="7770437" y="1137280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 rot="21002603">
            <a:off x="6409086" y="2745595"/>
            <a:ext cx="2211861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rgbClr val="FF0000"/>
                </a:solidFill>
                <a:latin typeface="+mj-lt"/>
              </a:rPr>
              <a:t>Kartoffel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 l="5538" r="7943"/>
          <a:stretch>
            <a:fillRect/>
          </a:stretch>
        </p:blipFill>
        <p:spPr bwMode="auto">
          <a:xfrm>
            <a:off x="2286000" y="3906981"/>
            <a:ext cx="2784764" cy="214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 l="5812" r="6006"/>
          <a:stretch>
            <a:fillRect/>
          </a:stretch>
        </p:blipFill>
        <p:spPr bwMode="auto">
          <a:xfrm>
            <a:off x="4076361" y="3906982"/>
            <a:ext cx="10071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4ED8FA8F-B287-4E66-9C92-9ACBBA3661C1}"/>
              </a:ext>
            </a:extLst>
          </p:cNvPr>
          <p:cNvSpPr/>
          <p:nvPr/>
        </p:nvSpPr>
        <p:spPr>
          <a:xfrm>
            <a:off x="4465847" y="3750709"/>
            <a:ext cx="591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 l="7864" r="7876"/>
          <a:stretch>
            <a:fillRect/>
          </a:stretch>
        </p:blipFill>
        <p:spPr bwMode="auto">
          <a:xfrm>
            <a:off x="5611091" y="3899046"/>
            <a:ext cx="2757055" cy="218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/>
          <a:srcRect l="5812" r="6233"/>
          <a:stretch>
            <a:fillRect/>
          </a:stretch>
        </p:blipFill>
        <p:spPr bwMode="auto">
          <a:xfrm>
            <a:off x="7329055" y="3899044"/>
            <a:ext cx="1039089" cy="78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C22AE3C8-B7B2-442B-B539-54D12D72CBB7}"/>
              </a:ext>
            </a:extLst>
          </p:cNvPr>
          <p:cNvSpPr/>
          <p:nvPr/>
        </p:nvSpPr>
        <p:spPr>
          <a:xfrm>
            <a:off x="7832239" y="3777167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de-D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 rot="21002603">
            <a:off x="3111703" y="5350248"/>
            <a:ext cx="2211861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rgbClr val="FF0000"/>
                </a:solidFill>
                <a:latin typeface="+mj-lt"/>
              </a:rPr>
              <a:t>Mais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 l="4868" r="5529"/>
          <a:stretch>
            <a:fillRect/>
          </a:stretch>
        </p:blipFill>
        <p:spPr bwMode="auto">
          <a:xfrm>
            <a:off x="2243468" y="1318437"/>
            <a:ext cx="2841619" cy="21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 l="5653" r="6091"/>
          <a:stretch>
            <a:fillRect/>
          </a:stretch>
        </p:blipFill>
        <p:spPr bwMode="auto">
          <a:xfrm>
            <a:off x="4080831" y="1318437"/>
            <a:ext cx="1012664" cy="76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ECD3363A-19BA-4013-A81F-0E9473DC1F64}"/>
              </a:ext>
            </a:extLst>
          </p:cNvPr>
          <p:cNvSpPr/>
          <p:nvPr/>
        </p:nvSpPr>
        <p:spPr>
          <a:xfrm>
            <a:off x="4515105" y="113728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de-D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 rot="21002603">
            <a:off x="3236395" y="2870285"/>
            <a:ext cx="2211861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rgbClr val="FF0000"/>
                </a:solidFill>
                <a:latin typeface="+mj-lt"/>
              </a:rPr>
              <a:t>Apfel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1" cstate="print"/>
          <a:srcRect l="6948" r="7305"/>
          <a:stretch>
            <a:fillRect/>
          </a:stretch>
        </p:blipFill>
        <p:spPr bwMode="auto">
          <a:xfrm>
            <a:off x="8878186" y="1249103"/>
            <a:ext cx="2753797" cy="21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2" cstate="print"/>
          <a:srcRect l="5828" r="6091"/>
          <a:stretch>
            <a:fillRect/>
          </a:stretch>
        </p:blipFill>
        <p:spPr bwMode="auto">
          <a:xfrm>
            <a:off x="10649427" y="1244008"/>
            <a:ext cx="982591" cy="74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AD975CCD-2D30-407E-A623-87CEB1D5B126}"/>
              </a:ext>
            </a:extLst>
          </p:cNvPr>
          <p:cNvSpPr/>
          <p:nvPr/>
        </p:nvSpPr>
        <p:spPr>
          <a:xfrm>
            <a:off x="11015431" y="109289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 rot="21002603">
            <a:off x="9346250" y="2704031"/>
            <a:ext cx="2211861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rgbClr val="FF0000"/>
                </a:solidFill>
                <a:latin typeface="+mj-lt"/>
              </a:rPr>
              <a:t>Orange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3" cstate="print"/>
          <a:srcRect l="6338" r="3767"/>
          <a:stretch>
            <a:fillRect/>
          </a:stretch>
        </p:blipFill>
        <p:spPr bwMode="auto">
          <a:xfrm>
            <a:off x="8814389" y="3944678"/>
            <a:ext cx="2836543" cy="210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4" cstate="print"/>
          <a:srcRect l="6002" r="5916"/>
          <a:stretch>
            <a:fillRect/>
          </a:stretch>
        </p:blipFill>
        <p:spPr bwMode="auto">
          <a:xfrm>
            <a:off x="10614494" y="3944681"/>
            <a:ext cx="1038737" cy="78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7298761F-9353-45C3-A3F8-CD4CC664093F}"/>
              </a:ext>
            </a:extLst>
          </p:cNvPr>
          <p:cNvSpPr/>
          <p:nvPr/>
        </p:nvSpPr>
        <p:spPr>
          <a:xfrm>
            <a:off x="11078387" y="3773252"/>
            <a:ext cx="502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endParaRPr lang="de-DE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 rot="21002603">
            <a:off x="9770810" y="5476231"/>
            <a:ext cx="2211861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rgbClr val="FF0000"/>
                </a:solidFill>
                <a:latin typeface="+mj-lt"/>
              </a:rPr>
              <a:t>Zwiebel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 rot="21002603">
            <a:off x="6593706" y="5483318"/>
            <a:ext cx="2211861" cy="52322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>
                <a:solidFill>
                  <a:srgbClr val="FF0000"/>
                </a:solidFill>
                <a:latin typeface="+mj-lt"/>
              </a:rPr>
              <a:t>Tomate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7A0DD67-B8BA-4F82-8ACF-DAA62F2F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52454">
            <a:off x="10791669" y="-104924"/>
            <a:ext cx="1631183" cy="163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71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7" grpId="0" animBg="1"/>
      <p:bldP spid="31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44487" y="776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Blockbuster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7 – die Fragen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00126" y="171553"/>
            <a:ext cx="9969104" cy="6441898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3600" b="1" dirty="0">
                <a:latin typeface="+mj-lt"/>
              </a:rPr>
              <a:t>Welche Filme sind gemeint?</a:t>
            </a:r>
            <a:endParaRPr lang="de-DE" b="1" dirty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r>
              <a:rPr lang="de-DE" sz="2800" dirty="0" err="1">
                <a:latin typeface="+mj-lt"/>
              </a:rPr>
              <a:t>Emojis</a:t>
            </a:r>
            <a:r>
              <a:rPr lang="de-DE" sz="2800" dirty="0">
                <a:latin typeface="+mj-lt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de-DE" sz="2800" dirty="0">
                <a:latin typeface="+mj-lt"/>
              </a:rPr>
              <a:t>Zitate:</a:t>
            </a: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</p:txBody>
      </p:sp>
      <p:pic>
        <p:nvPicPr>
          <p:cNvPr id="10" name="Picture 8" descr="filmraetsel-emojis-04"/>
          <p:cNvPicPr>
            <a:picLocks noChangeAspect="1" noChangeArrowheads="1"/>
          </p:cNvPicPr>
          <p:nvPr/>
        </p:nvPicPr>
        <p:blipFill>
          <a:blip r:embed="rId3" cstate="print"/>
          <a:srcRect t="4869" b="12717"/>
          <a:stretch>
            <a:fillRect/>
          </a:stretch>
        </p:blipFill>
        <p:spPr bwMode="auto">
          <a:xfrm>
            <a:off x="7865212" y="1127050"/>
            <a:ext cx="3420000" cy="861237"/>
          </a:xfrm>
          <a:prstGeom prst="rect">
            <a:avLst/>
          </a:prstGeom>
          <a:noFill/>
        </p:spPr>
      </p:pic>
      <p:pic>
        <p:nvPicPr>
          <p:cNvPr id="12" name="Picture 6" descr="https://quiz-media.stroeermediabrands.de/60/67/b3/d2ab94ff90ac057186dfd40507_YyA3NTV4NDI1KzI3NSsxMDcCcmUgNjUwIDM2NS42MjUDNjdkYmYwMDFkNDA=.jpg"/>
          <p:cNvPicPr>
            <a:picLocks noChangeAspect="1" noChangeArrowheads="1"/>
          </p:cNvPicPr>
          <p:nvPr/>
        </p:nvPicPr>
        <p:blipFill>
          <a:blip r:embed="rId4" cstate="print"/>
          <a:srcRect l="17179" t="31463" r="22401" b="38758"/>
          <a:stretch>
            <a:fillRect/>
          </a:stretch>
        </p:blipFill>
        <p:spPr bwMode="auto">
          <a:xfrm>
            <a:off x="7854572" y="2229008"/>
            <a:ext cx="3420000" cy="949163"/>
          </a:xfrm>
          <a:prstGeom prst="rect">
            <a:avLst/>
          </a:prstGeom>
          <a:noFill/>
        </p:spPr>
      </p:pic>
      <p:pic>
        <p:nvPicPr>
          <p:cNvPr id="14" name="Picture 12" descr="filmraetsel-emojis-21"/>
          <p:cNvPicPr>
            <a:picLocks noChangeAspect="1" noChangeArrowheads="1"/>
          </p:cNvPicPr>
          <p:nvPr/>
        </p:nvPicPr>
        <p:blipFill>
          <a:blip r:embed="rId5" cstate="print"/>
          <a:srcRect t="6186" b="5728"/>
          <a:stretch>
            <a:fillRect/>
          </a:stretch>
        </p:blipFill>
        <p:spPr bwMode="auto">
          <a:xfrm>
            <a:off x="7871655" y="3370521"/>
            <a:ext cx="3420000" cy="903768"/>
          </a:xfrm>
          <a:prstGeom prst="rect">
            <a:avLst/>
          </a:prstGeom>
          <a:noFill/>
        </p:spPr>
      </p:pic>
      <p:pic>
        <p:nvPicPr>
          <p:cNvPr id="15" name="Picture 14" descr="filmraetsel-emojis-24"/>
          <p:cNvPicPr>
            <a:picLocks noChangeAspect="1" noChangeArrowheads="1"/>
          </p:cNvPicPr>
          <p:nvPr/>
        </p:nvPicPr>
        <p:blipFill>
          <a:blip r:embed="rId6" cstate="print"/>
          <a:srcRect t="7392" b="7641"/>
          <a:stretch>
            <a:fillRect/>
          </a:stretch>
        </p:blipFill>
        <p:spPr bwMode="auto">
          <a:xfrm>
            <a:off x="3913316" y="3370520"/>
            <a:ext cx="2440800" cy="850605"/>
          </a:xfrm>
          <a:prstGeom prst="rect">
            <a:avLst/>
          </a:prstGeom>
          <a:noFill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476849" y="3317359"/>
            <a:ext cx="542257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3.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469762" y="2215117"/>
            <a:ext cx="559978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2.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505203" y="1070345"/>
            <a:ext cx="513904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1.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7389632" y="3359888"/>
            <a:ext cx="723010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6.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7382543" y="2236382"/>
            <a:ext cx="634406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5.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7396719" y="1112875"/>
            <a:ext cx="545801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4.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264199" y="4284921"/>
            <a:ext cx="7793662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7. „Probier‘s mal mit Gemütlichkeit!“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257110" y="5245396"/>
            <a:ext cx="8374908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8. „Möge die Macht mit dir sein 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pic>
        <p:nvPicPr>
          <p:cNvPr id="24" name="Picture 2" descr="filmraetsel-emojis-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8868" y="1051652"/>
            <a:ext cx="1641600" cy="947077"/>
          </a:xfrm>
          <a:prstGeom prst="rect">
            <a:avLst/>
          </a:prstGeom>
          <a:noFill/>
        </p:spPr>
      </p:pic>
      <p:pic>
        <p:nvPicPr>
          <p:cNvPr id="25" name="Picture 4" descr="filmraetsel-emojis-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8869" y="2231865"/>
            <a:ext cx="1641328" cy="931565"/>
          </a:xfrm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3E377BD-D2DA-497B-A98B-2A747478BA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66CCB1C-0E37-440D-AC82-53E5C606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77270">
            <a:off x="716085" y="4639320"/>
            <a:ext cx="2560363" cy="25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568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de-DE" sz="5400" dirty="0">
                <a:latin typeface="+mj-lt"/>
              </a:rPr>
              <a:t>DIE ANTWORTEN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Blockbuster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7 – die Antworten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00126" y="171553"/>
            <a:ext cx="9969104" cy="6441898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3600" b="1" dirty="0">
                <a:latin typeface="+mj-lt"/>
              </a:rPr>
              <a:t>Welche Filme sind gemeint?</a:t>
            </a:r>
            <a:endParaRPr lang="de-DE" b="1" dirty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r>
              <a:rPr lang="de-DE" sz="2800" dirty="0" err="1">
                <a:latin typeface="+mj-lt"/>
              </a:rPr>
              <a:t>Emojis</a:t>
            </a:r>
            <a:r>
              <a:rPr lang="de-DE" sz="2800" dirty="0">
                <a:latin typeface="+mj-lt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de-DE" sz="2800" dirty="0">
                <a:latin typeface="+mj-lt"/>
              </a:rPr>
              <a:t>Zitate:</a:t>
            </a: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</a:pPr>
            <a:endParaRPr lang="de-DE" sz="2000" dirty="0">
              <a:latin typeface="Im Wunderland" panose="02000500000000000000" pitchFamily="2" charset="0"/>
            </a:endParaRPr>
          </a:p>
        </p:txBody>
      </p:sp>
      <p:pic>
        <p:nvPicPr>
          <p:cNvPr id="10" name="Picture 8" descr="filmraetsel-emojis-04"/>
          <p:cNvPicPr>
            <a:picLocks noChangeAspect="1" noChangeArrowheads="1"/>
          </p:cNvPicPr>
          <p:nvPr/>
        </p:nvPicPr>
        <p:blipFill>
          <a:blip r:embed="rId3" cstate="print"/>
          <a:srcRect t="4869" b="12717"/>
          <a:stretch>
            <a:fillRect/>
          </a:stretch>
        </p:blipFill>
        <p:spPr bwMode="auto">
          <a:xfrm>
            <a:off x="7865212" y="1127050"/>
            <a:ext cx="3420000" cy="861237"/>
          </a:xfrm>
          <a:prstGeom prst="rect">
            <a:avLst/>
          </a:prstGeom>
          <a:noFill/>
        </p:spPr>
      </p:pic>
      <p:pic>
        <p:nvPicPr>
          <p:cNvPr id="12" name="Picture 6" descr="https://quiz-media.stroeermediabrands.de/60/67/b3/d2ab94ff90ac057186dfd40507_YyA3NTV4NDI1KzI3NSsxMDcCcmUgNjUwIDM2NS42MjUDNjdkYmYwMDFkNDA=.jpg"/>
          <p:cNvPicPr>
            <a:picLocks noChangeAspect="1" noChangeArrowheads="1"/>
          </p:cNvPicPr>
          <p:nvPr/>
        </p:nvPicPr>
        <p:blipFill>
          <a:blip r:embed="rId4" cstate="print"/>
          <a:srcRect l="17179" t="31463" r="22401" b="38758"/>
          <a:stretch>
            <a:fillRect/>
          </a:stretch>
        </p:blipFill>
        <p:spPr bwMode="auto">
          <a:xfrm>
            <a:off x="7854572" y="2229008"/>
            <a:ext cx="3420000" cy="949163"/>
          </a:xfrm>
          <a:prstGeom prst="rect">
            <a:avLst/>
          </a:prstGeom>
          <a:noFill/>
        </p:spPr>
      </p:pic>
      <p:pic>
        <p:nvPicPr>
          <p:cNvPr id="14" name="Picture 12" descr="filmraetsel-emojis-21"/>
          <p:cNvPicPr>
            <a:picLocks noChangeAspect="1" noChangeArrowheads="1"/>
          </p:cNvPicPr>
          <p:nvPr/>
        </p:nvPicPr>
        <p:blipFill>
          <a:blip r:embed="rId5" cstate="print"/>
          <a:srcRect t="6186" b="5728"/>
          <a:stretch>
            <a:fillRect/>
          </a:stretch>
        </p:blipFill>
        <p:spPr bwMode="auto">
          <a:xfrm>
            <a:off x="7871655" y="3370521"/>
            <a:ext cx="3420000" cy="903768"/>
          </a:xfrm>
          <a:prstGeom prst="rect">
            <a:avLst/>
          </a:prstGeom>
          <a:noFill/>
        </p:spPr>
      </p:pic>
      <p:pic>
        <p:nvPicPr>
          <p:cNvPr id="15" name="Picture 14" descr="filmraetsel-emojis-24"/>
          <p:cNvPicPr>
            <a:picLocks noChangeAspect="1" noChangeArrowheads="1"/>
          </p:cNvPicPr>
          <p:nvPr/>
        </p:nvPicPr>
        <p:blipFill>
          <a:blip r:embed="rId6" cstate="print"/>
          <a:srcRect t="7392" b="7641"/>
          <a:stretch>
            <a:fillRect/>
          </a:stretch>
        </p:blipFill>
        <p:spPr bwMode="auto">
          <a:xfrm>
            <a:off x="3913316" y="3370520"/>
            <a:ext cx="2440800" cy="850605"/>
          </a:xfrm>
          <a:prstGeom prst="rect">
            <a:avLst/>
          </a:prstGeom>
          <a:noFill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476849" y="3317359"/>
            <a:ext cx="542257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3.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469762" y="2215117"/>
            <a:ext cx="559978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2.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505202" y="1070345"/>
            <a:ext cx="2970025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1.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7389632" y="3359888"/>
            <a:ext cx="723010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6.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7382543" y="2236382"/>
            <a:ext cx="634406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5.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7396719" y="1112875"/>
            <a:ext cx="545801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4.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221669" y="4423144"/>
            <a:ext cx="779366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7. „</a:t>
            </a:r>
            <a:r>
              <a:rPr lang="de-DE" sz="2800" dirty="0"/>
              <a:t>Probier‘s mal mit Gemütlichkeit!“</a:t>
            </a:r>
            <a:endParaRPr lang="de-DE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3257110" y="5245396"/>
            <a:ext cx="8374908" cy="919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br>
              <a:rPr lang="de-DE" sz="500" dirty="0">
                <a:latin typeface="Lemon Tuesday" panose="02000506040000020004" pitchFamily="50" charset="0"/>
              </a:rPr>
            </a:br>
            <a:br>
              <a:rPr lang="de-DE" sz="500" dirty="0">
                <a:latin typeface="Lemon Tuesday" panose="02000506040000020004" pitchFamily="50" charset="0"/>
              </a:rPr>
            </a:br>
            <a:r>
              <a:rPr lang="de-DE" sz="2800" dirty="0">
                <a:latin typeface="+mj-lt"/>
              </a:rPr>
              <a:t>8. „Möge die Macht mit dir sein “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7779489" y="1803487"/>
            <a:ext cx="37107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FF0000"/>
                </a:solidFill>
                <a:latin typeface="+mj-lt"/>
              </a:rPr>
              <a:t>Pipi Langstrumpf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3455582" y="3997339"/>
            <a:ext cx="37107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FF0000"/>
                </a:solidFill>
                <a:latin typeface="+mj-lt"/>
              </a:rPr>
              <a:t>Harry Potter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7729871" y="2987245"/>
            <a:ext cx="37107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FF0000"/>
                </a:solidFill>
                <a:latin typeface="+mj-lt"/>
              </a:rPr>
              <a:t>Titanic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7839740" y="4043412"/>
            <a:ext cx="37107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FF0000"/>
                </a:solidFill>
                <a:latin typeface="+mj-lt"/>
              </a:rPr>
              <a:t>Die Eiskönigin/ </a:t>
            </a:r>
            <a:r>
              <a:rPr lang="de-DE" sz="2800" b="1" i="1" dirty="0" err="1">
                <a:solidFill>
                  <a:srgbClr val="FF0000"/>
                </a:solidFill>
                <a:latin typeface="+mj-lt"/>
              </a:rPr>
              <a:t>Frozen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Picture 2" descr="filmraetsel-emojis-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8868" y="1051652"/>
            <a:ext cx="1641600" cy="947077"/>
          </a:xfrm>
          <a:prstGeom prst="rect">
            <a:avLst/>
          </a:prstGeom>
          <a:noFill/>
        </p:spPr>
      </p:pic>
      <p:pic>
        <p:nvPicPr>
          <p:cNvPr id="29" name="Picture 4" descr="filmraetsel-emojis-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8869" y="2231865"/>
            <a:ext cx="1641328" cy="931565"/>
          </a:xfrm>
          <a:prstGeom prst="rect">
            <a:avLst/>
          </a:prstGeom>
          <a:noFill/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3338626" y="2937629"/>
            <a:ext cx="39340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FF0000"/>
                </a:solidFill>
                <a:latin typeface="+mj-lt"/>
              </a:rPr>
              <a:t>Der König der Löwen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9568D60-7E2E-4ABA-A59B-4AECE31B95D9}"/>
              </a:ext>
            </a:extLst>
          </p:cNvPr>
          <p:cNvSpPr txBox="1"/>
          <p:nvPr/>
        </p:nvSpPr>
        <p:spPr>
          <a:xfrm>
            <a:off x="3317359" y="1785767"/>
            <a:ext cx="37107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b="1" i="1" dirty="0">
                <a:solidFill>
                  <a:srgbClr val="FF0000"/>
                </a:solidFill>
                <a:latin typeface="+mj-lt"/>
              </a:rPr>
              <a:t>Findet </a:t>
            </a:r>
            <a:r>
              <a:rPr lang="de-DE" sz="2800" b="1" i="1" dirty="0" err="1">
                <a:solidFill>
                  <a:srgbClr val="FF0000"/>
                </a:solidFill>
                <a:latin typeface="+mj-lt"/>
              </a:rPr>
              <a:t>Nemo</a:t>
            </a:r>
            <a:endParaRPr lang="de-DE" sz="28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2E5C5D27-3B7E-43B2-8307-D1773CA69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77270">
            <a:off x="716085" y="4639320"/>
            <a:ext cx="2560363" cy="256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D320FBB5-C7AD-41D0-BBC4-A4F8DFE29B33}"/>
              </a:ext>
            </a:extLst>
          </p:cNvPr>
          <p:cNvSpPr txBox="1"/>
          <p:nvPr/>
        </p:nvSpPr>
        <p:spPr>
          <a:xfrm>
            <a:off x="8629649" y="4575544"/>
            <a:ext cx="2538081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+mj-lt"/>
              </a:rPr>
              <a:t>Dschungel Buch</a:t>
            </a:r>
            <a:endParaRPr lang="de-DE" sz="28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BACCCE1-90A8-4F2E-9641-EE85286CBAFD}"/>
              </a:ext>
            </a:extLst>
          </p:cNvPr>
          <p:cNvSpPr txBox="1"/>
          <p:nvPr/>
        </p:nvSpPr>
        <p:spPr>
          <a:xfrm>
            <a:off x="8112642" y="5397796"/>
            <a:ext cx="3671776" cy="740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i="1" dirty="0">
                <a:solidFill>
                  <a:srgbClr val="FF0000"/>
                </a:solidFill>
                <a:latin typeface="+mj-lt"/>
              </a:rPr>
              <a:t>Star Wars</a:t>
            </a:r>
            <a:endParaRPr lang="de-DE" sz="2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0671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5375" y="4645008"/>
            <a:ext cx="6902531" cy="1885116"/>
          </a:xfrm>
        </p:spPr>
        <p:txBody>
          <a:bodyPr>
            <a:no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+mj-lt"/>
              </a:rPr>
              <a:t>Sieger*</a:t>
            </a:r>
            <a:r>
              <a:rPr lang="de-DE" sz="6000" dirty="0" err="1">
                <a:solidFill>
                  <a:schemeClr val="bg1"/>
                </a:solidFill>
                <a:latin typeface="+mj-lt"/>
              </a:rPr>
              <a:t>innenehrung</a:t>
            </a:r>
            <a:endParaRPr lang="de-DE" sz="6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Gerader Verbinder 6">
            <a:extLst>
              <a:ext uri="{FF2B5EF4-FFF2-40B4-BE49-F238E27FC236}">
                <a16:creationId xmlns:a16="http://schemas.microsoft.com/office/drawing/2014/main" id="{5A9FCC2B-FC20-4D29-BD28-BEC89A59C7C5}"/>
              </a:ext>
            </a:extLst>
          </p:cNvPr>
          <p:cNvCxnSpPr/>
          <p:nvPr/>
        </p:nvCxnSpPr>
        <p:spPr>
          <a:xfrm flipV="1">
            <a:off x="3895888" y="4401014"/>
            <a:ext cx="3853679" cy="159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33263">
            <a:off x="514065" y="1153778"/>
            <a:ext cx="2893601" cy="289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8870">
            <a:off x="8266960" y="295336"/>
            <a:ext cx="3869064" cy="386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8" y="-585004"/>
            <a:ext cx="6430633" cy="643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/>
            <a:r>
              <a:rPr lang="de-DE" sz="4600" dirty="0">
                <a:latin typeface="Arial" pitchFamily="34" charset="0"/>
                <a:cs typeface="Arial" pitchFamily="34" charset="0"/>
              </a:rPr>
              <a:t>Rund um den Globus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63948" y="233894"/>
            <a:ext cx="9969104" cy="6420989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+mj-lt"/>
              </a:rPr>
              <a:t>Zu welchen Ländern gehören diese Umrisse?</a:t>
            </a:r>
          </a:p>
          <a:p>
            <a:endParaRPr lang="de-DE" sz="2000" b="1" dirty="0">
              <a:latin typeface="Im Wunderland" panose="02000500000000000000" pitchFamily="2" charset="0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r>
              <a:rPr lang="de-DE" sz="2000" b="1" dirty="0">
                <a:latin typeface="+mj-lt"/>
              </a:rPr>
              <a:t>	2.</a:t>
            </a:r>
            <a:endParaRPr lang="de-DE" sz="2400" b="1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r>
              <a:rPr lang="de-DE" sz="2000" b="1" dirty="0">
                <a:latin typeface="+mj-lt"/>
              </a:rPr>
              <a:t>3.	4.</a:t>
            </a:r>
            <a:br>
              <a:rPr lang="de-DE" sz="2000" b="1" dirty="0">
                <a:latin typeface="+mj-lt"/>
              </a:rPr>
            </a:br>
            <a:endParaRPr lang="de-DE" sz="2000" b="1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b="1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1 – die Fragen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5B502B-BBD7-49DE-B4B3-850B4F977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0" y="5571419"/>
            <a:ext cx="1286003" cy="12860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67C7FD-F0BF-4715-A4A9-BE447E69D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66" y="1013918"/>
            <a:ext cx="2763211" cy="276321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7272253-74E8-40E0-B1DA-8E9E1DA55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51" y="3284623"/>
            <a:ext cx="3604154" cy="36041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3956B2F-4C0E-4A79-B80B-1BDB7C86A3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AEFDCB-3F62-4730-AFF7-C888D04C43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95" y="1207910"/>
            <a:ext cx="2833511" cy="283351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B699C3B-1357-4D70-8905-A0FCCEB3B6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5" y="4050751"/>
            <a:ext cx="2604131" cy="260413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CE9DDC-1711-441B-AC6F-B1EEDBD1DF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200" y="4250627"/>
            <a:ext cx="4296381" cy="42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Rund um den Globus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63948" y="233894"/>
            <a:ext cx="9969104" cy="6217087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de-DE" sz="1400" b="1" dirty="0">
              <a:latin typeface="Im Wunderland" panose="02000500000000000000" pitchFamily="2" charset="0"/>
            </a:endParaRPr>
          </a:p>
          <a:p>
            <a:r>
              <a:rPr lang="de-DE" sz="4000" b="1" dirty="0">
                <a:latin typeface="+mj-lt"/>
              </a:rPr>
              <a:t>Sortiert die Buchstaben zu einem Wort</a:t>
            </a:r>
          </a:p>
          <a:p>
            <a:endParaRPr lang="de-DE" sz="3200" b="1" dirty="0">
              <a:latin typeface="Im Wunderland" panose="02000500000000000000" pitchFamily="2" charset="0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r>
              <a:rPr lang="de-DE" sz="3200" dirty="0" err="1">
                <a:latin typeface="+mj-lt"/>
              </a:rPr>
              <a:t>wgeeNron</a:t>
            </a:r>
            <a:r>
              <a:rPr lang="de-DE" sz="3200" dirty="0">
                <a:latin typeface="+mj-lt"/>
              </a:rPr>
              <a:t>	 4. </a:t>
            </a:r>
            <a:r>
              <a:rPr lang="de-DE" sz="3200" dirty="0" err="1">
                <a:latin typeface="+mj-lt"/>
              </a:rPr>
              <a:t>hceikFrrna</a:t>
            </a:r>
            <a:endParaRPr lang="de-DE" sz="32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32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32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r>
              <a:rPr lang="de-DE" sz="3200" dirty="0" err="1">
                <a:latin typeface="+mj-lt"/>
              </a:rPr>
              <a:t>silaBrien</a:t>
            </a:r>
            <a:r>
              <a:rPr lang="de-DE" sz="3200" dirty="0">
                <a:latin typeface="+mj-lt"/>
              </a:rPr>
              <a:t> 	 5. </a:t>
            </a:r>
            <a:r>
              <a:rPr lang="de-DE" sz="3200" dirty="0" err="1">
                <a:latin typeface="+mj-lt"/>
              </a:rPr>
              <a:t>dnIine</a:t>
            </a:r>
            <a:endParaRPr lang="de-DE" sz="32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32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3200" dirty="0">
              <a:latin typeface="+mj-lt"/>
            </a:endParaRPr>
          </a:p>
          <a:p>
            <a:pPr marL="636588" indent="-457200">
              <a:buFontTx/>
              <a:buAutoNum type="arabicPeriod"/>
              <a:tabLst>
                <a:tab pos="5832475" algn="l"/>
              </a:tabLst>
            </a:pPr>
            <a:r>
              <a:rPr lang="de-DE" sz="3200" dirty="0" err="1">
                <a:latin typeface="+mj-lt"/>
              </a:rPr>
              <a:t>nBreil</a:t>
            </a:r>
            <a:r>
              <a:rPr lang="de-DE" sz="3200" dirty="0">
                <a:latin typeface="+mj-lt"/>
              </a:rPr>
              <a:t>	6. </a:t>
            </a:r>
            <a:r>
              <a:rPr lang="de-DE" sz="3200" dirty="0" err="1">
                <a:latin typeface="+mj-lt"/>
              </a:rPr>
              <a:t>nadaKa</a:t>
            </a:r>
            <a:endParaRPr lang="de-DE" sz="32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3200" dirty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3200" b="1" dirty="0">
              <a:latin typeface="+mj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1 – die Fragen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5B502B-BBD7-49DE-B4B3-850B4F977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0" y="5571419"/>
            <a:ext cx="1286003" cy="12860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3E377BD-D2DA-497B-A98B-2A747478B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31CBEE-3BCF-4E94-8EAB-B26761327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92">
            <a:off x="10619555" y="205147"/>
            <a:ext cx="1403873" cy="14038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A1EAD3-2357-4BD6-8B3A-057178DEF2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10" y="3592234"/>
            <a:ext cx="4678313" cy="46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8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6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0868" y="3914224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de-DE" sz="5400" dirty="0">
                <a:latin typeface="+mj-lt"/>
              </a:rPr>
              <a:t>DIE ANTWORTEN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/>
            <a:r>
              <a:rPr lang="de-DE" sz="4600" dirty="0">
                <a:latin typeface="Arial" pitchFamily="34" charset="0"/>
                <a:cs typeface="Arial" pitchFamily="34" charset="0"/>
              </a:rPr>
              <a:t>Rund um den Globus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63948" y="233894"/>
            <a:ext cx="9969104" cy="6460820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+mj-lt"/>
              </a:rPr>
              <a:t>Zu welchen Ländern gehören diese Umrisse?</a:t>
            </a:r>
          </a:p>
          <a:p>
            <a:endParaRPr lang="de-DE" sz="2000" b="1" dirty="0">
              <a:latin typeface="Im Wunderland" panose="02000500000000000000" pitchFamily="2" charset="0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r>
              <a:rPr lang="de-DE" sz="2000" dirty="0">
                <a:latin typeface="+mj-lt"/>
              </a:rPr>
              <a:t>Deutschland	2. Frankreich</a:t>
            </a:r>
            <a:endParaRPr lang="de-DE" sz="2400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dirty="0">
              <a:latin typeface="+mj-lt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r>
              <a:rPr lang="de-DE" sz="2000" dirty="0">
                <a:latin typeface="+mj-lt"/>
              </a:rPr>
              <a:t>3.  Italien	4.USA</a:t>
            </a:r>
            <a:br>
              <a:rPr lang="de-DE" sz="2000" b="1" dirty="0">
                <a:latin typeface="Im Wunderland" panose="02000500000000000000" pitchFamily="2" charset="0"/>
              </a:rPr>
            </a:b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20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179388">
              <a:lnSpc>
                <a:spcPct val="150000"/>
              </a:lnSpc>
              <a:tabLst>
                <a:tab pos="5832475" algn="l"/>
              </a:tabLst>
            </a:pPr>
            <a:endParaRPr lang="de-DE" sz="500" b="1" dirty="0">
              <a:latin typeface="Im Wunderland" panose="020005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1050" b="1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1 – die Antworten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5B502B-BBD7-49DE-B4B3-850B4F977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0" y="5571419"/>
            <a:ext cx="1286003" cy="12860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FD7FB9-F77C-4138-93B4-3D8906320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20" y="1205448"/>
            <a:ext cx="3060000" cy="30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CC450A5-4CE8-41E7-90D5-A4A07F2D6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20" y="3873252"/>
            <a:ext cx="3060000" cy="30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BC80DA0-4D29-49F3-B872-64B26B554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92" y="4020009"/>
            <a:ext cx="3351636" cy="335163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50B5A35-60F9-4FE7-897E-BF79075FF5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02" y="1030056"/>
            <a:ext cx="3541265" cy="35412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A51EFB0-E953-4F8B-A580-5645255310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8CE9DDC-1711-441B-AC6F-B1EEDBD1DF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6" y="4305056"/>
            <a:ext cx="4296381" cy="42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24C31C-0CEB-4E28-A853-2D1E1B045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340891-6596-42FA-A662-5D7EF7BE124E}"/>
              </a:ext>
            </a:extLst>
          </p:cNvPr>
          <p:cNvSpPr/>
          <p:nvPr/>
        </p:nvSpPr>
        <p:spPr>
          <a:xfrm>
            <a:off x="-35941" y="-9331"/>
            <a:ext cx="1911394" cy="6857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2256FA-46EC-4639-9E77-AA1CCBBB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004" y="2760036"/>
            <a:ext cx="6858000" cy="1337924"/>
          </a:xfrm>
        </p:spPr>
        <p:txBody>
          <a:bodyPr>
            <a:normAutofit/>
          </a:bodyPr>
          <a:lstStyle/>
          <a:p>
            <a:pPr algn="ctr">
              <a:tabLst>
                <a:tab pos="3135313" algn="l"/>
              </a:tabLst>
            </a:pPr>
            <a:r>
              <a:rPr lang="de-DE" sz="4600" dirty="0">
                <a:latin typeface="Arial" pitchFamily="34" charset="0"/>
                <a:cs typeface="Arial" pitchFamily="34" charset="0"/>
              </a:rPr>
              <a:t>Rund um den Globus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76A7B5-65CA-4FCD-9439-368179D2957C}"/>
              </a:ext>
            </a:extLst>
          </p:cNvPr>
          <p:cNvSpPr txBox="1"/>
          <p:nvPr/>
        </p:nvSpPr>
        <p:spPr>
          <a:xfrm>
            <a:off x="2063948" y="233894"/>
            <a:ext cx="9969104" cy="6494085"/>
          </a:xfrm>
          <a:prstGeom prst="rect">
            <a:avLst/>
          </a:prstGeom>
          <a:solidFill>
            <a:srgbClr val="E7E6E6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de-DE" sz="1200" b="1" dirty="0">
              <a:latin typeface="Im Wunderland" panose="02000500000000000000" pitchFamily="2" charset="0"/>
            </a:endParaRPr>
          </a:p>
          <a:p>
            <a:r>
              <a:rPr lang="de-DE" sz="4000" b="1" dirty="0">
                <a:latin typeface="+mj-lt"/>
              </a:rPr>
              <a:t>Sortiert die Buchstaben zu einem Wort</a:t>
            </a:r>
          </a:p>
          <a:p>
            <a:endParaRPr lang="de-DE" sz="2800" b="1" dirty="0">
              <a:latin typeface="Im Wunderland" panose="02000500000000000000" pitchFamily="2" charset="0"/>
            </a:endParaRPr>
          </a:p>
          <a:p>
            <a:endParaRPr lang="de-DE" sz="2800" b="1" dirty="0">
              <a:latin typeface="Im Wunderland" panose="02000500000000000000" pitchFamily="2" charset="0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r>
              <a:rPr lang="de-DE" sz="2800" dirty="0" err="1">
                <a:latin typeface="+mj-lt"/>
              </a:rPr>
              <a:t>wgeeNron</a:t>
            </a:r>
            <a:r>
              <a:rPr lang="de-DE" sz="2800" dirty="0">
                <a:latin typeface="+mj-lt"/>
              </a:rPr>
              <a:t> = Norwegen	 4. </a:t>
            </a:r>
            <a:r>
              <a:rPr lang="de-DE" sz="2800" dirty="0" err="1">
                <a:latin typeface="+mj-lt"/>
              </a:rPr>
              <a:t>hceikFrrna</a:t>
            </a:r>
            <a:r>
              <a:rPr lang="de-DE" sz="2800" dirty="0">
                <a:latin typeface="+mj-lt"/>
              </a:rPr>
              <a:t> =  Frankreich</a:t>
            </a: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28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28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r>
              <a:rPr lang="de-DE" sz="2800" dirty="0" err="1">
                <a:latin typeface="+mj-lt"/>
              </a:rPr>
              <a:t>silaBrien</a:t>
            </a:r>
            <a:r>
              <a:rPr lang="de-DE" sz="2800" dirty="0">
                <a:latin typeface="+mj-lt"/>
              </a:rPr>
              <a:t> = Brasilien	 5.</a:t>
            </a:r>
            <a:r>
              <a:rPr lang="de-DE" sz="2800" dirty="0"/>
              <a:t> </a:t>
            </a:r>
            <a:r>
              <a:rPr lang="de-DE" sz="2800" dirty="0" err="1">
                <a:latin typeface="+mj-lt"/>
              </a:rPr>
              <a:t>dnIine</a:t>
            </a:r>
            <a:r>
              <a:rPr lang="de-DE" sz="2800" dirty="0">
                <a:latin typeface="+mj-lt"/>
              </a:rPr>
              <a:t> = Indien </a:t>
            </a: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2800" dirty="0">
              <a:latin typeface="+mj-lt"/>
            </a:endParaRP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2800" dirty="0">
              <a:latin typeface="+mj-lt"/>
            </a:endParaRPr>
          </a:p>
          <a:p>
            <a:pPr marL="636588" indent="-457200">
              <a:buFontTx/>
              <a:buAutoNum type="arabicPeriod"/>
              <a:tabLst>
                <a:tab pos="5832475" algn="l"/>
              </a:tabLst>
            </a:pPr>
            <a:r>
              <a:rPr lang="de-DE" sz="2800" dirty="0" err="1">
                <a:latin typeface="+mj-lt"/>
              </a:rPr>
              <a:t>nBreil</a:t>
            </a:r>
            <a:r>
              <a:rPr lang="de-DE" sz="2800" dirty="0">
                <a:latin typeface="+mj-lt"/>
              </a:rPr>
              <a:t> = Berlin	6. </a:t>
            </a:r>
            <a:r>
              <a:rPr lang="de-DE" sz="2800" dirty="0" err="1">
                <a:latin typeface="+mj-lt"/>
              </a:rPr>
              <a:t>nadaKa</a:t>
            </a:r>
            <a:r>
              <a:rPr lang="de-DE" sz="2800" dirty="0">
                <a:latin typeface="+mj-lt"/>
              </a:rPr>
              <a:t> = Kanada</a:t>
            </a:r>
          </a:p>
          <a:p>
            <a:pPr marL="636588" indent="-457200">
              <a:buAutoNum type="arabicPeriod"/>
              <a:tabLst>
                <a:tab pos="5832475" algn="l"/>
              </a:tabLst>
            </a:pPr>
            <a:endParaRPr lang="de-DE" sz="2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800" b="1" dirty="0">
              <a:latin typeface="+mj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de-DE" sz="2800" b="1" dirty="0">
              <a:latin typeface="+mj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7D6A5A-FB4D-44FF-A8F1-464EF2815287}"/>
              </a:ext>
            </a:extLst>
          </p:cNvPr>
          <p:cNvSpPr txBox="1">
            <a:spLocks/>
          </p:cNvSpPr>
          <p:nvPr/>
        </p:nvSpPr>
        <p:spPr>
          <a:xfrm rot="16200000">
            <a:off x="-2817286" y="2929078"/>
            <a:ext cx="6857999" cy="999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/>
              <a:t>Runde 1 – die Antworten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45B502B-BBD7-49DE-B4B3-850B4F977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20" y="5571419"/>
            <a:ext cx="1286003" cy="12860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500DD0D-C164-409B-90D6-4DB844B2AC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471" y="5380858"/>
            <a:ext cx="1808601" cy="18086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E31CBEE-3BCF-4E94-8EAB-B267613271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092">
            <a:off x="10619555" y="205147"/>
            <a:ext cx="1403873" cy="14038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2A1EAD3-2357-4BD6-8B3A-057178DEF2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39" y="3875263"/>
            <a:ext cx="4678313" cy="46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54FD73F-5491-405D-8B98-34B7F159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lussdiagramm: Verbinder 3">
            <a:extLst>
              <a:ext uri="{FF2B5EF4-FFF2-40B4-BE49-F238E27FC236}">
                <a16:creationId xmlns:a16="http://schemas.microsoft.com/office/drawing/2014/main" id="{4272ADE8-31D5-4B33-A367-BB208A06D4B2}"/>
              </a:ext>
            </a:extLst>
          </p:cNvPr>
          <p:cNvSpPr/>
          <p:nvPr/>
        </p:nvSpPr>
        <p:spPr>
          <a:xfrm>
            <a:off x="3719587" y="1422241"/>
            <a:ext cx="4752826" cy="4405745"/>
          </a:xfrm>
          <a:prstGeom prst="flowChartConnector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6FF2C8-D385-4460-9709-426053C2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6809" y="1891862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de-DE" sz="8000" dirty="0">
                <a:latin typeface="Arial" pitchFamily="34" charset="0"/>
                <a:cs typeface="Arial" pitchFamily="34" charset="0"/>
              </a:rPr>
              <a:t>Runde 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C99600-D5D7-46CF-8024-182336C2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813" y="3876733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>
                <a:latin typeface="+mj-lt"/>
              </a:rPr>
              <a:t>DIE FRAGEN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205E262-D92A-4342-B0B8-8AF23F75A5F1}"/>
              </a:ext>
            </a:extLst>
          </p:cNvPr>
          <p:cNvCxnSpPr/>
          <p:nvPr/>
        </p:nvCxnSpPr>
        <p:spPr>
          <a:xfrm>
            <a:off x="4409090" y="3625114"/>
            <a:ext cx="3373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F27B1C3B-C958-4A49-8D6E-5F34D60C1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7" y="1623827"/>
            <a:ext cx="6294069" cy="62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4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993</Words>
  <Application>Microsoft Office PowerPoint</Application>
  <PresentationFormat>Breitbild</PresentationFormat>
  <Paragraphs>356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Im Wunderland</vt:lpstr>
      <vt:lpstr>Lemon Tuesday</vt:lpstr>
      <vt:lpstr>Wingdings</vt:lpstr>
      <vt:lpstr>Office</vt:lpstr>
      <vt:lpstr>PowerPoint-Präsentation</vt:lpstr>
      <vt:lpstr>PowerPoint-Präsentation</vt:lpstr>
      <vt:lpstr>Runde 1</vt:lpstr>
      <vt:lpstr>Rund um den Globus</vt:lpstr>
      <vt:lpstr>Rund um den Globus</vt:lpstr>
      <vt:lpstr>Runde 1</vt:lpstr>
      <vt:lpstr>Rund um den Globus</vt:lpstr>
      <vt:lpstr>Rund um den Globus</vt:lpstr>
      <vt:lpstr>Runde 2</vt:lpstr>
      <vt:lpstr>Markenopfer</vt:lpstr>
      <vt:lpstr>Runde 2</vt:lpstr>
      <vt:lpstr>Markenopfer</vt:lpstr>
      <vt:lpstr>Runde 3</vt:lpstr>
      <vt:lpstr>Wer glaubt denn das?</vt:lpstr>
      <vt:lpstr>Runde 3</vt:lpstr>
      <vt:lpstr>Wer glaubt denn das?</vt:lpstr>
      <vt:lpstr>PowerPoint-Präsentation</vt:lpstr>
      <vt:lpstr>Runde 4</vt:lpstr>
      <vt:lpstr>Was blüht denn da?</vt:lpstr>
      <vt:lpstr>Runde 4</vt:lpstr>
      <vt:lpstr>Was blüht denn da?</vt:lpstr>
      <vt:lpstr>Runde 5</vt:lpstr>
      <vt:lpstr>Karaoke-Bar</vt:lpstr>
      <vt:lpstr>Runde 5</vt:lpstr>
      <vt:lpstr>Karaoke-Bar</vt:lpstr>
      <vt:lpstr>Runde 6</vt:lpstr>
      <vt:lpstr>Was um alles in der Welt…</vt:lpstr>
      <vt:lpstr>Runde 6</vt:lpstr>
      <vt:lpstr>Was um alles in der Welt…</vt:lpstr>
      <vt:lpstr>Runde 7</vt:lpstr>
      <vt:lpstr>Blockbuster</vt:lpstr>
      <vt:lpstr>Runde 7</vt:lpstr>
      <vt:lpstr>Blockbuster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PubQuiz</dc:title>
  <dc:creator>user</dc:creator>
  <cp:lastModifiedBy>Simone Matthäus</cp:lastModifiedBy>
  <cp:revision>154</cp:revision>
  <dcterms:created xsi:type="dcterms:W3CDTF">2020-06-14T16:57:06Z</dcterms:created>
  <dcterms:modified xsi:type="dcterms:W3CDTF">2021-02-15T17:16:19Z</dcterms:modified>
</cp:coreProperties>
</file>