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294" r:id="rId3"/>
    <p:sldId id="339" r:id="rId4"/>
    <p:sldId id="342" r:id="rId5"/>
    <p:sldId id="346" r:id="rId6"/>
    <p:sldId id="343" r:id="rId7"/>
    <p:sldId id="349" r:id="rId8"/>
    <p:sldId id="350" r:id="rId9"/>
    <p:sldId id="351" r:id="rId10"/>
    <p:sldId id="352" r:id="rId11"/>
    <p:sldId id="347" r:id="rId12"/>
    <p:sldId id="340" r:id="rId13"/>
    <p:sldId id="344" r:id="rId14"/>
    <p:sldId id="348" r:id="rId15"/>
    <p:sldId id="341" r:id="rId16"/>
    <p:sldId id="345" r:id="rId17"/>
    <p:sldId id="364" r:id="rId18"/>
    <p:sldId id="326" r:id="rId19"/>
    <p:sldId id="327" r:id="rId20"/>
    <p:sldId id="328" r:id="rId21"/>
    <p:sldId id="330" r:id="rId22"/>
    <p:sldId id="337" r:id="rId23"/>
    <p:sldId id="335" r:id="rId24"/>
    <p:sldId id="338" r:id="rId25"/>
    <p:sldId id="336" r:id="rId26"/>
    <p:sldId id="355" r:id="rId27"/>
    <p:sldId id="353" r:id="rId28"/>
    <p:sldId id="356" r:id="rId29"/>
    <p:sldId id="354" r:id="rId30"/>
    <p:sldId id="333" r:id="rId31"/>
    <p:sldId id="331" r:id="rId32"/>
    <p:sldId id="334" r:id="rId33"/>
    <p:sldId id="332" r:id="rId34"/>
    <p:sldId id="357" r:id="rId35"/>
    <p:sldId id="359" r:id="rId36"/>
    <p:sldId id="360" r:id="rId37"/>
    <p:sldId id="358" r:id="rId38"/>
    <p:sldId id="361" r:id="rId39"/>
    <p:sldId id="362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FFFFFF"/>
    <a:srgbClr val="D0CECE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97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1135E-4CD2-417D-B22A-85ABEFA5C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EB02A4-3289-48D9-803E-2454441CF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4020EE-DEFB-4DC1-8CB6-639181C3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CE5E8F-29D6-4DCE-AEEF-8D5E7F35C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8918EB-07A9-4527-8A7C-AA199133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656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47736-E67F-45A2-98F7-F1445D51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2B3882-D9CB-47ED-8C27-EAB763D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49217C-5264-4001-AC14-84EB493B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488EB0-413C-4A7A-9395-EFFF4B9A8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3AB9F4-6DA9-4409-BB31-D55CBBF2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114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0F87FC3-75ED-4E0B-AFBC-FB0B0AF1D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573B285-F1AC-4B2F-BDB0-CB31A3373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7CD351-0CCE-42DB-A999-B3CE1B01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0A6AE-14E0-45D4-B466-31C25F5F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5B9172-587C-4120-928F-9171481E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61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739A0-0922-46E0-9F61-97B78734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0D9A29-A99F-45CE-8789-825546913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796583-DA8B-48BB-9833-E011B1C9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2777F6-79FE-44BE-B941-E4E4BE10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E07A7F-9770-4C79-B295-6BB89828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3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4262B-B9C6-4D75-BD98-5076BFB3A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5463D4-4445-45C9-A220-BAB31D04B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84E8C8-323F-4D13-8FB6-4990B763E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687938-71A5-44DC-9FD0-22EDBC22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26681F-6B39-4535-B46B-01367DA70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67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53E550-62CD-4817-946F-69E0B5A6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BBAA53-F3BF-4FD4-95FC-82503B131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B9C4E66-537B-4331-AF1E-8A917075B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B5667B7-5C03-4C84-B3C6-17D9F39A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2B104F-5CD5-42E7-9729-D89B6CB64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540814-F65A-4007-9C69-72D28450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32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DBB16C-8827-4448-95CD-6C061690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2442CD-57FE-4E15-9175-D19D90E07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227F62-4C43-4C7B-A6A5-DF605E526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48E9B1-5222-4675-B408-EA3818D18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63BFD5-6B95-47C8-B4B9-AB2D50B76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98FEC4F-128E-4145-8C27-B17F0FECE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D28F49B-25AC-4455-92C2-177FF835A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868996-1482-444C-A24E-EC6AF697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77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AA2BF-F279-4421-B8DD-EAA5BB29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B65C66-6F96-4F63-BC00-B65771C6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8FA41C-34C8-4E56-BD3F-A0E644F6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7DA424-C880-4E4C-B6A1-A312B0D6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72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B4334A5-A294-4D35-A318-F94EA5A37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5A28206-43EB-4579-A4EA-0FD8167A4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0A9810-CC4B-445F-80CE-3AE73A80C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54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6F2C3-0819-44AF-AE7E-C34EDBBB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E6C0F2-42A8-4E7E-A262-E4AA9BF3D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F9B234-F336-4661-B9DD-04D497305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19FEB0-7CB1-4E82-8091-7694080B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AB6DAD-5162-4D10-802C-BD031D1A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AB5278-7186-4884-B4BA-85AEE587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71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C2DDB-3445-443F-9D78-E9914117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1C712CC-3F89-4DA2-896D-9498B28F9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3961C6-361B-4FB6-B203-033F60137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38E31D-8C16-4F75-B7FF-303FB1A9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4D4A56-8EDF-4A90-8C76-9C9BFC84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CD8CD8-ADC0-4EA9-B8E6-BA60E886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4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FC5549A-0687-42BB-9AC2-04F45B2A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EDE7AB-3C6F-42C5-AA77-720786E5C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D078A3-F7FE-414D-8BA1-02E92B7CD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4F883-176B-4165-A22C-8A8DC4762A76}" type="datetimeFigureOut">
              <a:rPr lang="de-DE" smtClean="0"/>
              <a:pPr/>
              <a:t>15.02.2021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C9C634-AA47-4B71-BD26-9B0B938CE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9F6365-4CD7-4FDE-B591-662CEB192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2DB79-224E-4A0E-93E7-E96EA2F834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91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4.png"/><Relationship Id="rId4" Type="http://schemas.openxmlformats.org/officeDocument/2006/relationships/image" Target="../media/image39.jpe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4.png"/><Relationship Id="rId4" Type="http://schemas.openxmlformats.org/officeDocument/2006/relationships/image" Target="../media/image39.jpe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.pn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2358A-955D-494E-93D1-54BF821B2A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0C5B88-A946-4407-8FCF-A6704C5B59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4546F6-203E-4237-83EE-D6F6C359EC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04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>
              <a:tabLst>
                <a:tab pos="3135313" algn="l"/>
              </a:tabLst>
            </a:pPr>
            <a:r>
              <a:rPr lang="de-DE" sz="4600" dirty="0">
                <a:latin typeface="Arial" pitchFamily="34" charset="0"/>
                <a:cs typeface="Arial" pitchFamily="34" charset="0"/>
              </a:rPr>
              <a:t>Markenopfer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2 – die Antworten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AC6B21A-9453-4B9D-B581-70B464A4036A}"/>
              </a:ext>
            </a:extLst>
          </p:cNvPr>
          <p:cNvSpPr/>
          <p:nvPr/>
        </p:nvSpPr>
        <p:spPr>
          <a:xfrm>
            <a:off x="2041059" y="180022"/>
            <a:ext cx="9997701" cy="6590931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174685" y="87047"/>
            <a:ext cx="9004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3600" b="1" dirty="0">
                <a:latin typeface="+mj-lt"/>
              </a:rPr>
              <a:t>Zu welchen Marken gehören diese Labels? </a:t>
            </a:r>
            <a:endParaRPr lang="de-DE" sz="2400" b="1" dirty="0">
              <a:latin typeface="+mj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E57DE3F-5FEC-CA4D-8DE1-1B8B85477DB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8" t="84078" r="52048" b="4880"/>
          <a:stretch/>
        </p:blipFill>
        <p:spPr bwMode="auto">
          <a:xfrm>
            <a:off x="5042872" y="1311232"/>
            <a:ext cx="1749814" cy="17911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9152A06-7C70-AD44-A8A7-B66DF1623DC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 t="22230" r="42234" b="68465"/>
          <a:stretch/>
        </p:blipFill>
        <p:spPr bwMode="auto">
          <a:xfrm>
            <a:off x="7427443" y="1354776"/>
            <a:ext cx="1956042" cy="1769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FA4A9C5-30B9-0B44-BB7D-2CC78BF0889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3" t="53729" r="55930" b="35682"/>
          <a:stretch/>
        </p:blipFill>
        <p:spPr bwMode="auto">
          <a:xfrm>
            <a:off x="10040371" y="1338723"/>
            <a:ext cx="1781516" cy="1752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11F35CC-8539-D54B-9A9B-29291E3E8D9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85607" r="91950" b="6103"/>
          <a:stretch/>
        </p:blipFill>
        <p:spPr bwMode="auto">
          <a:xfrm>
            <a:off x="2381529" y="3901209"/>
            <a:ext cx="2027185" cy="1639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4" descr="Mastercard is dropping its name from its logo as it prepares for paying  with a card to go out of fashion"/>
          <p:cNvPicPr>
            <a:picLocks noChangeAspect="1" noChangeArrowheads="1"/>
          </p:cNvPicPr>
          <p:nvPr/>
        </p:nvPicPr>
        <p:blipFill>
          <a:blip r:embed="rId5" cstate="print"/>
          <a:srcRect l="13179" r="13619" b="3100"/>
          <a:stretch>
            <a:fillRect/>
          </a:stretch>
        </p:blipFill>
        <p:spPr bwMode="auto">
          <a:xfrm>
            <a:off x="7619996" y="3894023"/>
            <a:ext cx="1713569" cy="1701234"/>
          </a:xfrm>
          <a:prstGeom prst="rect">
            <a:avLst/>
          </a:prstGeom>
          <a:noFill/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75DD8EBC-FD48-44CF-BB8D-CCAFE8043129}"/>
              </a:ext>
            </a:extLst>
          </p:cNvPr>
          <p:cNvSpPr/>
          <p:nvPr/>
        </p:nvSpPr>
        <p:spPr>
          <a:xfrm>
            <a:off x="4753562" y="2771321"/>
            <a:ext cx="2395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Fanta</a:t>
            </a:r>
            <a:endParaRPr lang="de-DE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5DD8EBC-FD48-44CF-BB8D-CCAFE8043129}"/>
              </a:ext>
            </a:extLst>
          </p:cNvPr>
          <p:cNvSpPr/>
          <p:nvPr/>
        </p:nvSpPr>
        <p:spPr>
          <a:xfrm>
            <a:off x="7206022" y="2778361"/>
            <a:ext cx="2395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HP</a:t>
            </a:r>
            <a:endParaRPr lang="de-DE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5DD8EBC-FD48-44CF-BB8D-CCAFE8043129}"/>
              </a:ext>
            </a:extLst>
          </p:cNvPr>
          <p:cNvSpPr/>
          <p:nvPr/>
        </p:nvSpPr>
        <p:spPr>
          <a:xfrm>
            <a:off x="9586932" y="2811011"/>
            <a:ext cx="26050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Corona</a:t>
            </a:r>
            <a:endParaRPr lang="de-DE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5DD8EBC-FD48-44CF-BB8D-CCAFE8043129}"/>
              </a:ext>
            </a:extLst>
          </p:cNvPr>
          <p:cNvSpPr/>
          <p:nvPr/>
        </p:nvSpPr>
        <p:spPr>
          <a:xfrm>
            <a:off x="2195532" y="5210536"/>
            <a:ext cx="2395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Maggi</a:t>
            </a:r>
            <a:endParaRPr lang="de-DE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5DD8EBC-FD48-44CF-BB8D-CCAFE8043129}"/>
              </a:ext>
            </a:extLst>
          </p:cNvPr>
          <p:cNvSpPr/>
          <p:nvPr/>
        </p:nvSpPr>
        <p:spPr>
          <a:xfrm>
            <a:off x="7043057" y="5281918"/>
            <a:ext cx="29935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MasterCard</a:t>
            </a:r>
            <a:endParaRPr lang="de-DE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grpSp>
        <p:nvGrpSpPr>
          <p:cNvPr id="3" name="Gruppieren 5">
            <a:extLst>
              <a:ext uri="{FF2B5EF4-FFF2-40B4-BE49-F238E27FC236}">
                <a16:creationId xmlns:a16="http://schemas.microsoft.com/office/drawing/2014/main" id="{6E16B51A-4D4D-4AD2-846B-45AD359B16E2}"/>
              </a:ext>
            </a:extLst>
          </p:cNvPr>
          <p:cNvGrpSpPr/>
          <p:nvPr/>
        </p:nvGrpSpPr>
        <p:grpSpPr>
          <a:xfrm>
            <a:off x="10093653" y="3885576"/>
            <a:ext cx="1717346" cy="1869790"/>
            <a:chOff x="10093653" y="3885576"/>
            <a:chExt cx="1717346" cy="1869790"/>
          </a:xfrm>
        </p:grpSpPr>
        <p:sp>
          <p:nvSpPr>
            <p:cNvPr id="25" name="Rechteck 24"/>
            <p:cNvSpPr/>
            <p:nvPr/>
          </p:nvSpPr>
          <p:spPr>
            <a:xfrm>
              <a:off x="10093653" y="3885576"/>
              <a:ext cx="1692978" cy="16776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Picture 2" descr="Logo Quiz Perfect Level 19 Answers! All Levels!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108291" y="4052658"/>
              <a:ext cx="1702708" cy="1702708"/>
            </a:xfrm>
            <a:prstGeom prst="rect">
              <a:avLst/>
            </a:prstGeom>
            <a:noFill/>
          </p:spPr>
        </p:pic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75DD8EBC-FD48-44CF-BB8D-CCAFE8043129}"/>
              </a:ext>
            </a:extLst>
          </p:cNvPr>
          <p:cNvSpPr/>
          <p:nvPr/>
        </p:nvSpPr>
        <p:spPr>
          <a:xfrm>
            <a:off x="9796506" y="5227642"/>
            <a:ext cx="2395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Mars</a:t>
            </a:r>
            <a:endParaRPr lang="de-DE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grpSp>
        <p:nvGrpSpPr>
          <p:cNvPr id="6" name="Gruppieren 27">
            <a:extLst>
              <a:ext uri="{FF2B5EF4-FFF2-40B4-BE49-F238E27FC236}">
                <a16:creationId xmlns:a16="http://schemas.microsoft.com/office/drawing/2014/main" id="{F2B538FC-4BAD-4515-BA6B-11B313446D03}"/>
              </a:ext>
            </a:extLst>
          </p:cNvPr>
          <p:cNvGrpSpPr/>
          <p:nvPr/>
        </p:nvGrpSpPr>
        <p:grpSpPr>
          <a:xfrm>
            <a:off x="5184778" y="3905706"/>
            <a:ext cx="1760310" cy="1760310"/>
            <a:chOff x="5184778" y="3905706"/>
            <a:chExt cx="1760310" cy="1760310"/>
          </a:xfrm>
        </p:grpSpPr>
        <p:sp>
          <p:nvSpPr>
            <p:cNvPr id="29" name="Rechteck 28"/>
            <p:cNvSpPr/>
            <p:nvPr/>
          </p:nvSpPr>
          <p:spPr>
            <a:xfrm>
              <a:off x="5551714" y="4724400"/>
              <a:ext cx="925286" cy="544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7" name="Gruppieren 3">
              <a:extLst>
                <a:ext uri="{FF2B5EF4-FFF2-40B4-BE49-F238E27FC236}">
                  <a16:creationId xmlns:a16="http://schemas.microsoft.com/office/drawing/2014/main" id="{A3C9CFD9-78D7-405A-A84D-1509F223096C}"/>
                </a:ext>
              </a:extLst>
            </p:cNvPr>
            <p:cNvGrpSpPr/>
            <p:nvPr/>
          </p:nvGrpSpPr>
          <p:grpSpPr>
            <a:xfrm>
              <a:off x="5184778" y="3905706"/>
              <a:ext cx="1760310" cy="1760310"/>
              <a:chOff x="5184778" y="3905706"/>
              <a:chExt cx="1760310" cy="1760310"/>
            </a:xfrm>
          </p:grpSpPr>
          <p:pic>
            <p:nvPicPr>
              <p:cNvPr id="31" name="Picture 8" descr="Logos Quiz Level 11-45 Answers - Logo Quiz Game Answers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184778" y="3905706"/>
                <a:ext cx="1760310" cy="1760310"/>
              </a:xfrm>
              <a:prstGeom prst="rect">
                <a:avLst/>
              </a:prstGeom>
              <a:noFill/>
            </p:spPr>
          </p:pic>
          <p:sp>
            <p:nvSpPr>
              <p:cNvPr id="32" name="Rechteck 31"/>
              <p:cNvSpPr/>
              <p:nvPr/>
            </p:nvSpPr>
            <p:spPr>
              <a:xfrm>
                <a:off x="5584371" y="4550229"/>
                <a:ext cx="925286" cy="5442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3" name="Rechteck 32">
            <a:extLst>
              <a:ext uri="{FF2B5EF4-FFF2-40B4-BE49-F238E27FC236}">
                <a16:creationId xmlns:a16="http://schemas.microsoft.com/office/drawing/2014/main" id="{75DD8EBC-FD48-44CF-BB8D-CCAFE8043129}"/>
              </a:ext>
            </a:extLst>
          </p:cNvPr>
          <p:cNvSpPr/>
          <p:nvPr/>
        </p:nvSpPr>
        <p:spPr>
          <a:xfrm>
            <a:off x="4818989" y="5205867"/>
            <a:ext cx="2395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Casio</a:t>
            </a:r>
            <a:endParaRPr lang="de-DE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4" name="Picture 2" descr="Meister Proper (marcoshmidt25) auf Pintere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0689" y="1251857"/>
            <a:ext cx="1905000" cy="1905000"/>
          </a:xfrm>
          <a:prstGeom prst="rect">
            <a:avLst/>
          </a:prstGeom>
          <a:noFill/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75DD8EBC-FD48-44CF-BB8D-CCAFE8043129}"/>
              </a:ext>
            </a:extLst>
          </p:cNvPr>
          <p:cNvSpPr/>
          <p:nvPr/>
        </p:nvSpPr>
        <p:spPr>
          <a:xfrm>
            <a:off x="2184647" y="2971800"/>
            <a:ext cx="2395494" cy="892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70000"/>
              </a:lnSpc>
            </a:pPr>
            <a:r>
              <a:rPr lang="de-DE" sz="3600" dirty="0">
                <a:ln w="0"/>
                <a:latin typeface="+mj-lt"/>
              </a:rPr>
              <a:t>Meister Proper</a:t>
            </a:r>
            <a:endParaRPr lang="de-DE" sz="3600" b="0" cap="none" spc="0" dirty="0">
              <a:ln w="0"/>
              <a:latin typeface="+mj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596213">
            <a:off x="746735" y="4959470"/>
            <a:ext cx="1860476" cy="18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53470EE-4CB3-4EE9-BDA9-38D0824088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649">
            <a:off x="10524687" y="47016"/>
            <a:ext cx="1194862" cy="11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7" grpId="0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3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Autofit/>
          </a:bodyPr>
          <a:lstStyle/>
          <a:p>
            <a:r>
              <a:rPr lang="de-DE" sz="4600" dirty="0">
                <a:latin typeface="+mj-lt"/>
              </a:rPr>
              <a:t>DIE FRAGEN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/>
            <a:r>
              <a:rPr lang="de-DE" sz="4600" dirty="0">
                <a:latin typeface="Arial" pitchFamily="34" charset="0"/>
                <a:cs typeface="Arial" pitchFamily="34" charset="0"/>
              </a:rPr>
              <a:t>Rund um den Globus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63948" y="233894"/>
            <a:ext cx="9969104" cy="6297878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+mj-lt"/>
              </a:rPr>
              <a:t>Zu welchen Ländern gehören diese Umrisse?</a:t>
            </a:r>
          </a:p>
          <a:p>
            <a:endParaRPr lang="de-DE" sz="2000" b="1" dirty="0">
              <a:latin typeface="Im Wunderland" panose="02000500000000000000" pitchFamily="2" charset="0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r>
              <a:rPr lang="de-DE" sz="2000" b="1" dirty="0">
                <a:latin typeface="+mj-lt"/>
              </a:rPr>
              <a:t>	2.</a:t>
            </a:r>
            <a:endParaRPr lang="de-DE" sz="2400" b="1" dirty="0">
              <a:latin typeface="+mj-lt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r>
              <a:rPr lang="de-DE" sz="2000" b="1" dirty="0">
                <a:latin typeface="+mj-lt"/>
              </a:rPr>
              <a:t>3.	4.</a:t>
            </a:r>
            <a:br>
              <a:rPr lang="de-DE" sz="2000" b="1" dirty="0">
                <a:latin typeface="+mj-lt"/>
              </a:rPr>
            </a:br>
            <a:endParaRPr lang="de-DE" sz="2000" b="1" dirty="0">
              <a:latin typeface="+mj-lt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5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5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5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5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500" b="1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3 – die Fragen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5B502B-BBD7-49DE-B4B3-850B4F977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20" y="5571419"/>
            <a:ext cx="1286003" cy="12860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1530B7-DE3B-458B-BB68-3F8763279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02" y="1013918"/>
            <a:ext cx="2561619" cy="256161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67C7FD-F0BF-4715-A4A9-BE447E69D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866" y="1013918"/>
            <a:ext cx="2763211" cy="27632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807400F-1DB4-4B91-B011-D3BBD48BDD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86" y="3687190"/>
            <a:ext cx="2825262" cy="282526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7272253-74E8-40E0-B1DA-8E9E1DA55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92" y="3320366"/>
            <a:ext cx="3604154" cy="3604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8CE9DDC-1711-441B-AC6F-B1EEDBD1DF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15" y="4141770"/>
            <a:ext cx="4296381" cy="42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8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>
              <a:tabLst>
                <a:tab pos="3135313" algn="l"/>
              </a:tabLst>
            </a:pPr>
            <a:r>
              <a:rPr lang="de-DE" sz="4600" dirty="0">
                <a:latin typeface="Arial" pitchFamily="34" charset="0"/>
                <a:cs typeface="Arial" pitchFamily="34" charset="0"/>
              </a:rPr>
              <a:t>Rund um den Globus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63948" y="233894"/>
            <a:ext cx="9969104" cy="6398034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179388">
              <a:tabLst>
                <a:tab pos="5832475" algn="l"/>
              </a:tabLst>
            </a:pPr>
            <a:r>
              <a:rPr lang="de-DE" sz="4000" b="1" dirty="0">
                <a:latin typeface="+mj-lt"/>
              </a:rPr>
              <a:t>Wie lautet die richtige Antwort? </a:t>
            </a: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b="1" dirty="0">
              <a:latin typeface="+mj-lt"/>
            </a:endParaRPr>
          </a:p>
          <a:p>
            <a:pPr marL="636588" indent="-457200">
              <a:lnSpc>
                <a:spcPct val="120000"/>
              </a:lnSpc>
              <a:buAutoNum type="arabicPeriod"/>
              <a:tabLst>
                <a:tab pos="5832475" algn="l"/>
              </a:tabLst>
            </a:pPr>
            <a:r>
              <a:rPr lang="de-DE" sz="2800" dirty="0">
                <a:latin typeface="+mj-lt"/>
              </a:rPr>
              <a:t>Wann wurde das Spaghettieis erfunden?  (+- 8 Jahre)</a:t>
            </a:r>
          </a:p>
          <a:p>
            <a:pPr marL="636588" indent="-457200">
              <a:lnSpc>
                <a:spcPct val="120000"/>
              </a:lnSpc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lnSpc>
                <a:spcPct val="120000"/>
              </a:lnSpc>
              <a:buAutoNum type="arabicPeriod"/>
              <a:tabLst>
                <a:tab pos="5832475" algn="l"/>
              </a:tabLst>
            </a:pPr>
            <a:r>
              <a:rPr lang="de-DE" sz="2800" dirty="0">
                <a:latin typeface="+mj-lt"/>
              </a:rPr>
              <a:t>Wie viele Kängurus leben in Australien? (+- 3 </a:t>
            </a:r>
            <a:r>
              <a:rPr lang="de-DE" sz="2800" dirty="0" err="1">
                <a:latin typeface="+mj-lt"/>
              </a:rPr>
              <a:t>Mio</a:t>
            </a:r>
            <a:r>
              <a:rPr lang="de-DE" sz="2800" dirty="0">
                <a:latin typeface="+mj-lt"/>
              </a:rPr>
              <a:t>)</a:t>
            </a:r>
          </a:p>
          <a:p>
            <a:pPr marL="636588" indent="-457200">
              <a:lnSpc>
                <a:spcPct val="120000"/>
              </a:lnSpc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lnSpc>
                <a:spcPct val="120000"/>
              </a:lnSpc>
              <a:buAutoNum type="arabicPeriod"/>
              <a:tabLst>
                <a:tab pos="5832475" algn="l"/>
              </a:tabLst>
            </a:pPr>
            <a:r>
              <a:rPr lang="de-DE" sz="2800" dirty="0">
                <a:latin typeface="+mj-lt"/>
              </a:rPr>
              <a:t>Wie hoch ist der Eifelturm? (+- 50m)</a:t>
            </a:r>
          </a:p>
          <a:p>
            <a:pPr marL="636588" indent="-457200">
              <a:lnSpc>
                <a:spcPct val="120000"/>
              </a:lnSpc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lnSpc>
                <a:spcPct val="120000"/>
              </a:lnSpc>
              <a:buAutoNum type="arabicPeriod"/>
              <a:tabLst>
                <a:tab pos="5832475" algn="l"/>
              </a:tabLst>
            </a:pPr>
            <a:r>
              <a:rPr lang="de-DE" sz="2800" dirty="0">
                <a:latin typeface="+mj-lt"/>
              </a:rPr>
              <a:t>Wie lange ging der dreißigjährige Krieg?</a:t>
            </a:r>
          </a:p>
          <a:p>
            <a:pPr marL="636588" indent="-457200">
              <a:lnSpc>
                <a:spcPct val="120000"/>
              </a:lnSpc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lnSpc>
                <a:spcPct val="120000"/>
              </a:lnSpc>
              <a:buAutoNum type="arabicPeriod"/>
              <a:tabLst>
                <a:tab pos="5832475" algn="l"/>
              </a:tabLst>
            </a:pPr>
            <a:r>
              <a:rPr lang="de-DE" sz="2800" dirty="0">
                <a:latin typeface="+mj-lt"/>
              </a:rPr>
              <a:t>Wie viele verschiedene Präsidenten gab es in den USA? (+- 2)</a:t>
            </a:r>
            <a:br>
              <a:rPr lang="de-DE" sz="2800" dirty="0">
                <a:latin typeface="+mj-lt"/>
              </a:rPr>
            </a:br>
            <a:endParaRPr lang="de-DE" sz="2800" dirty="0">
              <a:latin typeface="+mj-lt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3 – die Fragen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5B502B-BBD7-49DE-B4B3-850B4F977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20" y="5571419"/>
            <a:ext cx="1286003" cy="12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2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3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rmAutofit fontScale="85000" lnSpcReduction="10000"/>
          </a:bodyPr>
          <a:lstStyle/>
          <a:p>
            <a:r>
              <a:rPr lang="de-DE" sz="5400" dirty="0">
                <a:latin typeface="+mj-lt"/>
              </a:rPr>
              <a:t>DIE ANTWORTEN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/>
            <a:r>
              <a:rPr lang="de-DE" sz="4600" dirty="0">
                <a:latin typeface="Arial" pitchFamily="34" charset="0"/>
                <a:cs typeface="Arial" pitchFamily="34" charset="0"/>
              </a:rPr>
              <a:t>Rund um den Globus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63948" y="233894"/>
            <a:ext cx="9969104" cy="6420989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+mj-lt"/>
              </a:rPr>
              <a:t>Zu welchen Ländern gehören diese Umrisse?</a:t>
            </a:r>
          </a:p>
          <a:p>
            <a:endParaRPr lang="de-DE" sz="2000" b="1" dirty="0">
              <a:latin typeface="Im Wunderland" panose="02000500000000000000" pitchFamily="2" charset="0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r>
              <a:rPr lang="de-DE" sz="2000" b="1" dirty="0">
                <a:latin typeface="+mj-lt"/>
              </a:rPr>
              <a:t>China	2. Frankreich</a:t>
            </a:r>
            <a:endParaRPr lang="de-DE" sz="2400" b="1" dirty="0">
              <a:latin typeface="+mj-lt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r>
              <a:rPr lang="de-DE" sz="2000" b="1" dirty="0">
                <a:latin typeface="+mj-lt"/>
              </a:rPr>
              <a:t>3. Indien	4.USA</a:t>
            </a:r>
            <a:br>
              <a:rPr lang="de-DE" sz="2000" b="1" dirty="0">
                <a:latin typeface="Im Wunderland" panose="02000500000000000000" pitchFamily="2" charset="0"/>
              </a:rPr>
            </a:b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20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5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5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5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500" b="1" dirty="0">
              <a:latin typeface="Im Wunderland" panose="02000500000000000000" pitchFamily="2" charset="0"/>
            </a:endParaRPr>
          </a:p>
          <a:p>
            <a:pPr marL="179388">
              <a:lnSpc>
                <a:spcPct val="150000"/>
              </a:lnSpc>
              <a:tabLst>
                <a:tab pos="5832475" algn="l"/>
              </a:tabLst>
            </a:pPr>
            <a:endParaRPr lang="de-DE" sz="500" b="1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3 – die Antworten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45B502B-BBD7-49DE-B4B3-850B4F977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20" y="5571419"/>
            <a:ext cx="1286003" cy="128600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FD7FB9-F77C-4138-93B4-3D89063208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20" y="1205448"/>
            <a:ext cx="3060000" cy="30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A04194D-4510-4B33-B71C-CD9BA5EF7D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77" y="3797422"/>
            <a:ext cx="3060000" cy="306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CC450A5-4CE8-41E7-90D5-A4A07F2D6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20" y="3873252"/>
            <a:ext cx="3060000" cy="30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B8A7857-F106-4915-A908-019A431E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77" y="1205448"/>
            <a:ext cx="3060000" cy="30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11423E8-B1DD-4997-96B3-E088EC473E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97" y="4725825"/>
            <a:ext cx="3434352" cy="34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40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>
              <a:tabLst>
                <a:tab pos="3135313" algn="l"/>
              </a:tabLst>
            </a:pPr>
            <a:r>
              <a:rPr lang="de-DE" sz="4600" dirty="0">
                <a:latin typeface="Arial" pitchFamily="34" charset="0"/>
                <a:cs typeface="Arial" pitchFamily="34" charset="0"/>
              </a:rPr>
              <a:t>Rund um den Globus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63948" y="233894"/>
            <a:ext cx="9969104" cy="6274923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+mj-lt"/>
              </a:rPr>
              <a:t>Wie lautet die richtige Antwort? </a:t>
            </a:r>
          </a:p>
          <a:p>
            <a:endParaRPr lang="de-DE" sz="2800" b="1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de-DE" sz="2800" dirty="0">
                <a:latin typeface="+mj-lt"/>
              </a:rPr>
              <a:t>1. Wann wurde das Spaghettieis erfunden?  (+- 8 Jahre)</a:t>
            </a:r>
          </a:p>
          <a:p>
            <a:pPr>
              <a:lnSpc>
                <a:spcPct val="120000"/>
              </a:lnSpc>
            </a:pPr>
            <a:r>
              <a:rPr lang="de-DE" sz="2800" dirty="0">
                <a:latin typeface="+mj-lt"/>
              </a:rPr>
              <a:t>	am 6. April 1969</a:t>
            </a:r>
          </a:p>
          <a:p>
            <a:pPr>
              <a:lnSpc>
                <a:spcPct val="120000"/>
              </a:lnSpc>
            </a:pPr>
            <a:r>
              <a:rPr lang="de-DE" sz="2800" dirty="0">
                <a:latin typeface="+mj-lt"/>
              </a:rPr>
              <a:t>2. Wie viele Kängurus leben in Australien? (+- 3 </a:t>
            </a:r>
            <a:r>
              <a:rPr lang="de-DE" sz="2800" dirty="0" err="1">
                <a:latin typeface="+mj-lt"/>
              </a:rPr>
              <a:t>Mio</a:t>
            </a:r>
            <a:r>
              <a:rPr lang="de-DE" sz="2800" dirty="0">
                <a:latin typeface="+mj-lt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de-DE" sz="2800" dirty="0">
                <a:latin typeface="+mj-lt"/>
              </a:rPr>
              <a:t>	ca. 45 Millionen (fast doppelt so viele wie </a:t>
            </a:r>
            <a:r>
              <a:rPr lang="de-DE" sz="2800" dirty="0" err="1">
                <a:latin typeface="+mj-lt"/>
              </a:rPr>
              <a:t>menschen</a:t>
            </a:r>
            <a:r>
              <a:rPr lang="de-DE" sz="2800" dirty="0">
                <a:latin typeface="+mj-lt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de-DE" sz="2800" dirty="0">
                <a:latin typeface="+mj-lt"/>
              </a:rPr>
              <a:t>3. Wie hoch ist der Eifelturm? (+- 50m)</a:t>
            </a:r>
          </a:p>
          <a:p>
            <a:pPr>
              <a:lnSpc>
                <a:spcPct val="120000"/>
              </a:lnSpc>
            </a:pPr>
            <a:r>
              <a:rPr lang="de-DE" sz="2800" dirty="0">
                <a:latin typeface="+mj-lt"/>
              </a:rPr>
              <a:t>	300m hoch</a:t>
            </a:r>
          </a:p>
          <a:p>
            <a:pPr>
              <a:lnSpc>
                <a:spcPct val="120000"/>
              </a:lnSpc>
            </a:pPr>
            <a:r>
              <a:rPr lang="de-DE" sz="2800" dirty="0">
                <a:latin typeface="+mj-lt"/>
              </a:rPr>
              <a:t>4. Wie lange ging der dreißigjährige Krieg?</a:t>
            </a:r>
          </a:p>
          <a:p>
            <a:pPr>
              <a:lnSpc>
                <a:spcPct val="120000"/>
              </a:lnSpc>
            </a:pPr>
            <a:r>
              <a:rPr lang="de-DE" sz="2800" dirty="0">
                <a:latin typeface="+mj-lt"/>
              </a:rPr>
              <a:t>	30 Jahre </a:t>
            </a:r>
          </a:p>
          <a:p>
            <a:pPr>
              <a:lnSpc>
                <a:spcPct val="120000"/>
              </a:lnSpc>
            </a:pPr>
            <a:r>
              <a:rPr lang="de-DE" sz="2800" dirty="0">
                <a:latin typeface="+mj-lt"/>
              </a:rPr>
              <a:t>5. Wie viele verschiedene Präsidenten gab es in den USA? (+- 2)</a:t>
            </a:r>
            <a:br>
              <a:rPr lang="de-DE" sz="2800" dirty="0">
                <a:latin typeface="+mj-lt"/>
              </a:rPr>
            </a:br>
            <a:r>
              <a:rPr lang="de-DE" sz="2800" dirty="0">
                <a:latin typeface="+mj-lt"/>
              </a:rPr>
              <a:t>	Joe Biden ist der 46. Präsident.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3 – die Antworten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5B502B-BBD7-49DE-B4B3-850B4F977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20" y="5571419"/>
            <a:ext cx="1286003" cy="12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10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2358A-955D-494E-93D1-54BF821B2A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0C5B88-A946-4407-8FCF-A6704C5B59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A3D799-4B03-49CB-BD99-D1C351602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40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4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Autofit/>
          </a:bodyPr>
          <a:lstStyle/>
          <a:p>
            <a:r>
              <a:rPr lang="de-DE" sz="4600" dirty="0">
                <a:latin typeface="+mj-lt"/>
              </a:rPr>
              <a:t>DIE FRAGEN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10082767" y="4146834"/>
            <a:ext cx="1692978" cy="167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/>
            <a:r>
              <a:rPr lang="de-DE" sz="4600" dirty="0">
                <a:latin typeface="Arial" pitchFamily="34" charset="0"/>
                <a:cs typeface="Arial" pitchFamily="34" charset="0"/>
              </a:rPr>
              <a:t>Was blüht denn da?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4 – die Fragen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209800" y="4082144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5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9699174" y="12845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4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206342" y="3995057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7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822371" y="4049486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6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9775371" y="40277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8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96490" y="105013"/>
            <a:ext cx="9863217" cy="6586418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br>
              <a:rPr lang="de-DE" sz="500" b="1" dirty="0">
                <a:latin typeface="Lemon Tuesday" panose="02000506040000020004" pitchFamily="50" charset="0"/>
              </a:rPr>
            </a:br>
            <a:br>
              <a:rPr lang="de-DE" sz="500" b="1" dirty="0">
                <a:latin typeface="Lemon Tuesday" panose="02000506040000020004" pitchFamily="50" charset="0"/>
              </a:rPr>
            </a:br>
            <a:r>
              <a:rPr lang="de-DE" sz="3200" b="1" dirty="0">
                <a:latin typeface="+mj-lt"/>
              </a:rPr>
              <a:t>Ordnet den wissenschaftlichen Namen der Blume zu… </a:t>
            </a:r>
            <a:endParaRPr lang="de-DE" sz="1600" b="1" dirty="0">
              <a:latin typeface="+mj-lt"/>
            </a:endParaRPr>
          </a:p>
          <a:p>
            <a:endParaRPr lang="de-DE" sz="1600" dirty="0">
              <a:latin typeface="Im Wunderland" panose="02000500000000000000" pitchFamily="2" charset="0"/>
            </a:endParaRPr>
          </a:p>
          <a:p>
            <a:endParaRPr lang="de-DE" sz="1600" dirty="0">
              <a:latin typeface="Im Wunderland" panose="02000500000000000000" pitchFamily="2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200" dirty="0">
              <a:latin typeface="Lemon Tuesday" panose="02000506040000020004" pitchFamily="50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9905999" y="888670"/>
            <a:ext cx="1763633" cy="562494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i="1" dirty="0" err="1">
                <a:latin typeface="+mj-lt"/>
              </a:rPr>
              <a:t>Convallaria</a:t>
            </a:r>
            <a:r>
              <a:rPr lang="de-DE" sz="2400" i="1" dirty="0">
                <a:latin typeface="+mj-lt"/>
              </a:rPr>
              <a:t> </a:t>
            </a:r>
            <a:r>
              <a:rPr lang="de-DE" sz="2400" i="1" dirty="0" err="1">
                <a:latin typeface="+mj-lt"/>
              </a:rPr>
              <a:t>majalis</a:t>
            </a:r>
            <a:endParaRPr lang="de-DE" sz="2400" b="1" i="1" dirty="0">
              <a:latin typeface="+mj-lt"/>
            </a:endParaRPr>
          </a:p>
          <a:p>
            <a:endParaRPr lang="de-DE" sz="2400" b="1" i="1" dirty="0">
              <a:latin typeface="+mj-lt"/>
            </a:endParaRPr>
          </a:p>
          <a:p>
            <a:r>
              <a:rPr lang="de-DE" sz="2400" i="1" dirty="0" err="1">
                <a:latin typeface="+mj-lt"/>
              </a:rPr>
              <a:t>Taraxacum</a:t>
            </a:r>
            <a:r>
              <a:rPr lang="de-DE" sz="2400" i="1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sect</a:t>
            </a:r>
            <a:r>
              <a:rPr lang="de-DE" sz="2400" dirty="0">
                <a:latin typeface="+mj-lt"/>
              </a:rPr>
              <a:t>.</a:t>
            </a:r>
            <a:r>
              <a:rPr lang="de-DE" sz="2400" i="1" dirty="0">
                <a:latin typeface="+mj-lt"/>
              </a:rPr>
              <a:t> Ruderalia</a:t>
            </a:r>
            <a:endParaRPr lang="de-DE" sz="2400" b="1" i="1" dirty="0">
              <a:latin typeface="+mj-lt"/>
            </a:endParaRPr>
          </a:p>
          <a:p>
            <a:endParaRPr lang="de-DE" sz="2400" b="1" i="1" dirty="0">
              <a:latin typeface="+mj-lt"/>
            </a:endParaRPr>
          </a:p>
          <a:p>
            <a:r>
              <a:rPr lang="de-DE" sz="2400" i="1" dirty="0">
                <a:latin typeface="+mj-lt"/>
              </a:rPr>
              <a:t>Trifolium</a:t>
            </a:r>
          </a:p>
          <a:p>
            <a:endParaRPr lang="de-DE" sz="2400" b="1" i="1" dirty="0">
              <a:latin typeface="+mj-lt"/>
            </a:endParaRPr>
          </a:p>
          <a:p>
            <a:r>
              <a:rPr lang="de-DE" sz="2400" i="1" dirty="0" err="1">
                <a:latin typeface="+mj-lt"/>
              </a:rPr>
              <a:t>Achillea</a:t>
            </a:r>
            <a:endParaRPr lang="de-DE" sz="2400" i="1" dirty="0">
              <a:latin typeface="+mj-lt"/>
            </a:endParaRPr>
          </a:p>
          <a:p>
            <a:endParaRPr lang="de-DE" sz="2400" b="1" i="1" dirty="0">
              <a:latin typeface="+mj-lt"/>
            </a:endParaRPr>
          </a:p>
          <a:p>
            <a:r>
              <a:rPr lang="de-DE" sz="2400" i="1" dirty="0" err="1">
                <a:latin typeface="+mj-lt"/>
              </a:rPr>
              <a:t>Bellis</a:t>
            </a:r>
            <a:r>
              <a:rPr lang="de-DE" sz="2400" i="1" dirty="0">
                <a:latin typeface="+mj-lt"/>
              </a:rPr>
              <a:t> </a:t>
            </a:r>
            <a:r>
              <a:rPr lang="de-DE" sz="2400" i="1" dirty="0" err="1">
                <a:latin typeface="+mj-lt"/>
              </a:rPr>
              <a:t>perennis</a:t>
            </a:r>
            <a:endParaRPr lang="de-DE" sz="2400" b="1" i="1" dirty="0">
              <a:latin typeface="+mj-lt"/>
            </a:endParaRPr>
          </a:p>
          <a:p>
            <a:endParaRPr lang="de-DE" sz="2400" b="1" i="1" dirty="0">
              <a:latin typeface="+mj-lt"/>
            </a:endParaRPr>
          </a:p>
          <a:p>
            <a:r>
              <a:rPr lang="de-DE" sz="2400" i="1" dirty="0" err="1">
                <a:latin typeface="+mj-lt"/>
              </a:rPr>
              <a:t>Papaver</a:t>
            </a:r>
            <a:endParaRPr lang="de-DE" sz="2400" b="1" i="1" dirty="0">
              <a:latin typeface="+mj-lt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 l="26358" r="6460"/>
          <a:stretch>
            <a:fillRect/>
          </a:stretch>
        </p:blipFill>
        <p:spPr bwMode="auto">
          <a:xfrm>
            <a:off x="2313709" y="1100427"/>
            <a:ext cx="2161309" cy="214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/>
          <a:srcRect l="18979" r="13289"/>
          <a:stretch>
            <a:fillRect/>
          </a:stretch>
        </p:blipFill>
        <p:spPr bwMode="auto">
          <a:xfrm>
            <a:off x="4752109" y="1080654"/>
            <a:ext cx="2189018" cy="215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5" cstate="print"/>
          <a:srcRect l="7196" r="7355"/>
          <a:stretch>
            <a:fillRect/>
          </a:stretch>
        </p:blipFill>
        <p:spPr bwMode="auto">
          <a:xfrm>
            <a:off x="7107380" y="1074596"/>
            <a:ext cx="2632364" cy="218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6" cstate="print"/>
          <a:srcRect l="26597" t="16075" r="17469" b="6405"/>
          <a:stretch>
            <a:fillRect/>
          </a:stretch>
        </p:blipFill>
        <p:spPr bwMode="auto">
          <a:xfrm>
            <a:off x="2354955" y="3920838"/>
            <a:ext cx="2300174" cy="213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7" cstate="print"/>
          <a:srcRect l="12844" r="21651"/>
          <a:stretch>
            <a:fillRect/>
          </a:stretch>
        </p:blipFill>
        <p:spPr bwMode="auto">
          <a:xfrm>
            <a:off x="4933531" y="3918889"/>
            <a:ext cx="2122243" cy="216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8" cstate="print"/>
          <a:srcRect l="16946" r="15338"/>
          <a:stretch>
            <a:fillRect/>
          </a:stretch>
        </p:blipFill>
        <p:spPr bwMode="auto">
          <a:xfrm>
            <a:off x="7309497" y="3906981"/>
            <a:ext cx="2194722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2327562" y="3322526"/>
            <a:ext cx="2189019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Gänseblümchen</a:t>
            </a:r>
            <a:endParaRPr lang="de-DE" sz="2400" b="1" i="1" dirty="0">
              <a:latin typeface="+mj-lt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2410679" y="6148855"/>
            <a:ext cx="2189019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Maiglöckchen</a:t>
            </a:r>
            <a:endParaRPr lang="de-DE" sz="2400" b="1" i="1" dirty="0">
              <a:latin typeface="+mj-lt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4821381" y="3322528"/>
            <a:ext cx="2050473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Klee</a:t>
            </a:r>
            <a:endParaRPr lang="de-DE" sz="2400" b="1" i="1" dirty="0">
              <a:latin typeface="+mj-lt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4946071" y="6148854"/>
            <a:ext cx="2189019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Mohn</a:t>
            </a:r>
            <a:endParaRPr lang="de-DE" sz="2400" b="1" i="1" dirty="0">
              <a:latin typeface="+mj-lt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7356762" y="3322527"/>
            <a:ext cx="2355274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Allg. Löwenzahn</a:t>
            </a:r>
            <a:endParaRPr lang="de-DE" sz="2400" b="1" i="1" dirty="0">
              <a:latin typeface="+mj-lt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7342908" y="6148854"/>
            <a:ext cx="2175166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Schafgaben</a:t>
            </a:r>
            <a:endParaRPr lang="de-DE" sz="2400" b="1" i="1" dirty="0">
              <a:latin typeface="+mj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221" y="4507479"/>
            <a:ext cx="2350521" cy="235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1875EE5-9CA6-413A-8E1A-FB4A81BA09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581" y="92074"/>
            <a:ext cx="886631" cy="886631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BDC81079-803D-48A3-8CA7-C6D1CDF37CAF}"/>
              </a:ext>
            </a:extLst>
          </p:cNvPr>
          <p:cNvSpPr txBox="1"/>
          <p:nvPr/>
        </p:nvSpPr>
        <p:spPr>
          <a:xfrm>
            <a:off x="2412869" y="1143879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1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CC218B8B-F36A-4768-99E8-8EDB5AB5617F}"/>
              </a:ext>
            </a:extLst>
          </p:cNvPr>
          <p:cNvSpPr txBox="1"/>
          <p:nvPr/>
        </p:nvSpPr>
        <p:spPr>
          <a:xfrm>
            <a:off x="4847966" y="1153980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2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1B054DC9-2152-455B-A436-EC354C1BC3B0}"/>
              </a:ext>
            </a:extLst>
          </p:cNvPr>
          <p:cNvSpPr txBox="1"/>
          <p:nvPr/>
        </p:nvSpPr>
        <p:spPr>
          <a:xfrm>
            <a:off x="7219221" y="1143879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3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9BEC6016-4FAC-42F4-A0BE-708ECC38E460}"/>
              </a:ext>
            </a:extLst>
          </p:cNvPr>
          <p:cNvSpPr txBox="1"/>
          <p:nvPr/>
        </p:nvSpPr>
        <p:spPr>
          <a:xfrm>
            <a:off x="2425292" y="3984258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4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70D19F8D-E42F-454F-919B-4D13F4A7F0F9}"/>
              </a:ext>
            </a:extLst>
          </p:cNvPr>
          <p:cNvSpPr txBox="1"/>
          <p:nvPr/>
        </p:nvSpPr>
        <p:spPr>
          <a:xfrm>
            <a:off x="5006233" y="3984258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5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5C4923B-022F-4EB4-AE6E-65C34E74E32F}"/>
              </a:ext>
            </a:extLst>
          </p:cNvPr>
          <p:cNvSpPr txBox="1"/>
          <p:nvPr/>
        </p:nvSpPr>
        <p:spPr>
          <a:xfrm>
            <a:off x="7414102" y="3971630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528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7DC82A6-DF04-4B12-B52C-5CC178F21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92970"/>
            <a:ext cx="4153288" cy="683284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+mj-lt"/>
              </a:rPr>
              <a:t>ABLAUF &amp; REGELN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A9FCC2B-FC20-4D29-BD28-BEC89A59C7C5}"/>
              </a:ext>
            </a:extLst>
          </p:cNvPr>
          <p:cNvCxnSpPr/>
          <p:nvPr/>
        </p:nvCxnSpPr>
        <p:spPr>
          <a:xfrm>
            <a:off x="391750" y="2367288"/>
            <a:ext cx="33738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0AAD0A53-598A-4BEF-BA2C-E4271E0AF3CC}"/>
              </a:ext>
            </a:extLst>
          </p:cNvPr>
          <p:cNvSpPr txBox="1"/>
          <p:nvPr/>
        </p:nvSpPr>
        <p:spPr>
          <a:xfrm>
            <a:off x="4299447" y="288749"/>
            <a:ext cx="7472464" cy="5911170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2800" dirty="0">
                <a:latin typeface="+mj-lt"/>
              </a:rPr>
              <a:t> </a:t>
            </a:r>
            <a:r>
              <a:rPr lang="de-DE" sz="2400" dirty="0">
                <a:latin typeface="+mj-lt"/>
              </a:rPr>
              <a:t>Mikrofone in der großen Runde ausschalten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2400" dirty="0">
                <a:latin typeface="+mj-lt"/>
              </a:rPr>
              <a:t> erste Breakout-Session mit Namenswahl </a:t>
            </a:r>
          </a:p>
          <a:p>
            <a:r>
              <a:rPr lang="de-DE" sz="2400" dirty="0">
                <a:latin typeface="+mj-lt"/>
                <a:sym typeface="Wingdings" panose="05000000000000000000" pitchFamily="2" charset="2"/>
              </a:rPr>
              <a:t>    </a:t>
            </a:r>
            <a:r>
              <a:rPr lang="de-DE" sz="2400" u="sng" dirty="0">
                <a:latin typeface="+mj-lt"/>
              </a:rPr>
              <a:t>wichtig:</a:t>
            </a:r>
            <a:r>
              <a:rPr lang="de-DE" sz="2400" dirty="0">
                <a:latin typeface="+mj-lt"/>
              </a:rPr>
              <a:t> </a:t>
            </a:r>
            <a:r>
              <a:rPr lang="de-DE" sz="2400" b="1" dirty="0">
                <a:latin typeface="+mj-lt"/>
              </a:rPr>
              <a:t>Breakout-Session</a:t>
            </a:r>
            <a:r>
              <a:rPr lang="de-DE" sz="2400" dirty="0">
                <a:latin typeface="+mj-lt"/>
              </a:rPr>
              <a:t> verlassen, </a:t>
            </a:r>
            <a:r>
              <a:rPr lang="de-DE" sz="2400" b="1" dirty="0">
                <a:latin typeface="+mj-lt"/>
              </a:rPr>
              <a:t>NICHT Meeting   </a:t>
            </a:r>
          </a:p>
          <a:p>
            <a:r>
              <a:rPr lang="de-DE" sz="2400" b="1" dirty="0">
                <a:latin typeface="+mj-lt"/>
              </a:rPr>
              <a:t>          	          </a:t>
            </a:r>
            <a:r>
              <a:rPr lang="de-DE" sz="2400" dirty="0">
                <a:latin typeface="+mj-lt"/>
              </a:rPr>
              <a:t>verlassen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2400" dirty="0">
                <a:latin typeface="+mj-lt"/>
              </a:rPr>
              <a:t> 9 Runden insgesamt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2400" dirty="0">
                <a:latin typeface="+mj-lt"/>
              </a:rPr>
              <a:t> pro Runde 8 Minuten im </a:t>
            </a:r>
            <a:r>
              <a:rPr lang="de-DE" sz="2400" dirty="0" err="1">
                <a:latin typeface="+mj-lt"/>
              </a:rPr>
              <a:t>Breakout</a:t>
            </a:r>
            <a:r>
              <a:rPr lang="de-DE" sz="2400" dirty="0">
                <a:latin typeface="+mj-lt"/>
              </a:rPr>
              <a:t> (7min + 1min Countdown)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2400" dirty="0">
                <a:latin typeface="+mj-lt"/>
              </a:rPr>
              <a:t> Antworten mit Gruppenname in den Chat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2400" dirty="0">
                <a:latin typeface="+mj-lt"/>
              </a:rPr>
              <a:t> macht Fotos von den Fragen, damit ihr sie im </a:t>
            </a:r>
            <a:r>
              <a:rPr lang="de-DE" sz="2400" dirty="0" err="1">
                <a:latin typeface="+mj-lt"/>
              </a:rPr>
              <a:t>Breakout</a:t>
            </a:r>
            <a:r>
              <a:rPr lang="de-DE" sz="2400" dirty="0">
                <a:latin typeface="+mj-lt"/>
              </a:rPr>
              <a:t> habt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2400" dirty="0">
                <a:latin typeface="+mj-lt"/>
              </a:rPr>
              <a:t> wichtig: Google, andere Suchmaschinen, Handys, Hilfsmittel etc.. sind  natürlich nicht erlaubt…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2400" dirty="0">
                <a:latin typeface="+mj-lt"/>
              </a:rPr>
              <a:t> Nach der letzten Runde: Gesamtauswertung und Sieger*</a:t>
            </a:r>
            <a:r>
              <a:rPr lang="de-DE" sz="2400" dirty="0" err="1">
                <a:latin typeface="+mj-lt"/>
              </a:rPr>
              <a:t>innenehrung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>
                <a:latin typeface="+mj-lt"/>
                <a:sym typeface="Wingdings" panose="05000000000000000000" pitchFamily="2" charset="2"/>
              </a:rPr>
              <a:t></a:t>
            </a:r>
          </a:p>
          <a:p>
            <a:endParaRPr lang="de-DE" sz="2400" dirty="0">
              <a:latin typeface="+mj-l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A5C4899-2A0A-4C3E-AF38-3DF7316D3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6" y="-289402"/>
            <a:ext cx="2977378" cy="297737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3D38BDF-3196-4455-84C3-D04AA1F1B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068">
            <a:off x="588211" y="3253144"/>
            <a:ext cx="3663964" cy="36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5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4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rmAutofit fontScale="85000" lnSpcReduction="10000"/>
          </a:bodyPr>
          <a:lstStyle/>
          <a:p>
            <a:r>
              <a:rPr lang="de-DE" sz="5400" dirty="0">
                <a:latin typeface="+mj-lt"/>
              </a:rPr>
              <a:t>DIE ANTWORTEN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10082767" y="4146834"/>
            <a:ext cx="1692978" cy="167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/>
            <a:r>
              <a:rPr lang="de-DE" sz="4600" dirty="0">
                <a:latin typeface="Arial" pitchFamily="34" charset="0"/>
                <a:cs typeface="Arial" pitchFamily="34" charset="0"/>
              </a:rPr>
              <a:t>Was blüht denn da?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4 – die Antworten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209800" y="4082144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5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9699174" y="12845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4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206342" y="3995057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7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822371" y="4049486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6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9775371" y="40277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8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81648" y="162722"/>
            <a:ext cx="9863217" cy="6586418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br>
              <a:rPr lang="de-DE" sz="500" b="1" dirty="0">
                <a:latin typeface="Lemon Tuesday" panose="02000506040000020004" pitchFamily="50" charset="0"/>
              </a:rPr>
            </a:br>
            <a:br>
              <a:rPr lang="de-DE" sz="500" b="1" dirty="0">
                <a:latin typeface="Lemon Tuesday" panose="02000506040000020004" pitchFamily="50" charset="0"/>
              </a:rPr>
            </a:br>
            <a:r>
              <a:rPr lang="de-DE" sz="3200" b="1" dirty="0">
                <a:latin typeface="+mj-lt"/>
              </a:rPr>
              <a:t>Ordnet den wissenschaftlichen Namen der Blume zu… </a:t>
            </a:r>
            <a:endParaRPr lang="de-DE" sz="1600" b="1" dirty="0">
              <a:latin typeface="+mj-lt"/>
            </a:endParaRPr>
          </a:p>
          <a:p>
            <a:endParaRPr lang="de-DE" sz="1600" dirty="0">
              <a:latin typeface="Im Wunderland" panose="02000500000000000000" pitchFamily="2" charset="0"/>
            </a:endParaRPr>
          </a:p>
          <a:p>
            <a:endParaRPr lang="de-DE" sz="1600" dirty="0">
              <a:latin typeface="Im Wunderland" panose="02000500000000000000" pitchFamily="2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600" dirty="0">
              <a:latin typeface="Lemon Tuesday" panose="02000506040000020004" pitchFamily="50" charset="0"/>
            </a:endParaRPr>
          </a:p>
          <a:p>
            <a:endParaRPr lang="de-DE" sz="1200" dirty="0">
              <a:latin typeface="Lemon Tuesday" panose="02000506040000020004" pitchFamily="50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26358" r="6460"/>
          <a:stretch>
            <a:fillRect/>
          </a:stretch>
        </p:blipFill>
        <p:spPr bwMode="auto">
          <a:xfrm>
            <a:off x="2563091" y="961882"/>
            <a:ext cx="2295226" cy="228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18979" r="13289"/>
          <a:stretch>
            <a:fillRect/>
          </a:stretch>
        </p:blipFill>
        <p:spPr bwMode="auto">
          <a:xfrm>
            <a:off x="5361708" y="983673"/>
            <a:ext cx="2285999" cy="225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7196" r="7355"/>
          <a:stretch>
            <a:fillRect/>
          </a:stretch>
        </p:blipFill>
        <p:spPr bwMode="auto">
          <a:xfrm>
            <a:off x="8520543" y="894487"/>
            <a:ext cx="2840183" cy="235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 l="26597" t="16075" r="17469" b="6405"/>
          <a:stretch>
            <a:fillRect/>
          </a:stretch>
        </p:blipFill>
        <p:spPr bwMode="auto">
          <a:xfrm>
            <a:off x="2493500" y="3879275"/>
            <a:ext cx="2300174" cy="213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 cstate="print"/>
          <a:srcRect l="12844" r="21651"/>
          <a:stretch>
            <a:fillRect/>
          </a:stretch>
        </p:blipFill>
        <p:spPr bwMode="auto">
          <a:xfrm>
            <a:off x="5612405" y="3918889"/>
            <a:ext cx="2122243" cy="216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 cstate="print"/>
          <a:srcRect l="16946" r="15338"/>
          <a:stretch>
            <a:fillRect/>
          </a:stretch>
        </p:blipFill>
        <p:spPr bwMode="auto">
          <a:xfrm>
            <a:off x="8985897" y="3893126"/>
            <a:ext cx="2194722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2632363" y="3294817"/>
            <a:ext cx="2189019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Gänseblümchen</a:t>
            </a:r>
            <a:endParaRPr lang="de-DE" sz="2400" b="1" i="1" dirty="0">
              <a:latin typeface="+mj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2410679" y="6148855"/>
            <a:ext cx="2189019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Maiglöckchen</a:t>
            </a:r>
            <a:endParaRPr lang="de-DE" sz="2400" b="1" i="1" dirty="0">
              <a:latin typeface="+mj-lt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5486399" y="3322528"/>
            <a:ext cx="2050473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Klee</a:t>
            </a:r>
            <a:endParaRPr lang="de-DE" sz="2400" b="1" i="1" dirty="0">
              <a:latin typeface="+mj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5624943" y="6148854"/>
            <a:ext cx="2189019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Mohn</a:t>
            </a:r>
            <a:endParaRPr lang="de-DE" sz="2400" b="1" i="1" dirty="0">
              <a:latin typeface="+mj-lt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8894617" y="3308673"/>
            <a:ext cx="2244438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Allg. Löwenzahn</a:t>
            </a:r>
            <a:endParaRPr lang="de-DE" sz="2400" b="1" i="1" dirty="0">
              <a:latin typeface="+mj-lt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9033162" y="6148854"/>
            <a:ext cx="2175166" cy="4616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latin typeface="+mj-lt"/>
              </a:rPr>
              <a:t>Schafgaben</a:t>
            </a:r>
            <a:endParaRPr lang="de-DE" sz="2400" b="1" i="1" dirty="0">
              <a:latin typeface="+mj-lt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E6C93A7-003E-45DF-A207-BA8630658748}"/>
              </a:ext>
            </a:extLst>
          </p:cNvPr>
          <p:cNvSpPr/>
          <p:nvPr/>
        </p:nvSpPr>
        <p:spPr>
          <a:xfrm>
            <a:off x="5404039" y="2479962"/>
            <a:ext cx="23822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600" i="1" dirty="0">
                <a:solidFill>
                  <a:schemeClr val="bg1"/>
                </a:solidFill>
              </a:rPr>
              <a:t>Trifolium</a:t>
            </a:r>
          </a:p>
          <a:p>
            <a:pPr algn="ctr"/>
            <a:endParaRPr lang="de-DE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E6C93A7-003E-45DF-A207-BA8630658748}"/>
              </a:ext>
            </a:extLst>
          </p:cNvPr>
          <p:cNvSpPr/>
          <p:nvPr/>
        </p:nvSpPr>
        <p:spPr>
          <a:xfrm>
            <a:off x="2563858" y="4793673"/>
            <a:ext cx="23822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600" i="1" dirty="0" err="1">
                <a:solidFill>
                  <a:schemeClr val="bg1"/>
                </a:solidFill>
              </a:rPr>
              <a:t>Convallaria</a:t>
            </a:r>
            <a:r>
              <a:rPr lang="de-DE" sz="3600" i="1" dirty="0">
                <a:solidFill>
                  <a:schemeClr val="bg1"/>
                </a:solidFill>
              </a:rPr>
              <a:t> </a:t>
            </a:r>
            <a:r>
              <a:rPr lang="de-DE" sz="3600" i="1" dirty="0" err="1">
                <a:solidFill>
                  <a:schemeClr val="bg1"/>
                </a:solidFill>
              </a:rPr>
              <a:t>majalis</a:t>
            </a:r>
            <a:endParaRPr lang="de-DE" sz="3600" b="1" i="1" dirty="0">
              <a:solidFill>
                <a:schemeClr val="bg1"/>
              </a:solidFill>
            </a:endParaRPr>
          </a:p>
          <a:p>
            <a:pPr algn="ctr"/>
            <a:endParaRPr lang="de-DE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6E6C93A7-003E-45DF-A207-BA8630658748}"/>
              </a:ext>
            </a:extLst>
          </p:cNvPr>
          <p:cNvSpPr/>
          <p:nvPr/>
        </p:nvSpPr>
        <p:spPr>
          <a:xfrm>
            <a:off x="8659857" y="2313712"/>
            <a:ext cx="328276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2800" i="1" dirty="0" err="1">
                <a:solidFill>
                  <a:schemeClr val="bg1"/>
                </a:solidFill>
              </a:rPr>
              <a:t>Taraxacum</a:t>
            </a:r>
            <a:r>
              <a:rPr lang="de-DE" sz="2800" i="1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sect</a:t>
            </a:r>
            <a:r>
              <a:rPr lang="de-DE" sz="2800" dirty="0">
                <a:solidFill>
                  <a:schemeClr val="bg1"/>
                </a:solidFill>
              </a:rPr>
              <a:t>.</a:t>
            </a:r>
            <a:r>
              <a:rPr lang="de-DE" sz="2800" i="1" dirty="0">
                <a:solidFill>
                  <a:schemeClr val="bg1"/>
                </a:solidFill>
              </a:rPr>
              <a:t> Ruderalia</a:t>
            </a:r>
            <a:endParaRPr lang="de-DE" sz="2800" b="1" i="1" dirty="0">
              <a:solidFill>
                <a:schemeClr val="bg1"/>
              </a:solidFill>
            </a:endParaRPr>
          </a:p>
          <a:p>
            <a:pPr algn="ctr"/>
            <a:endParaRPr lang="de-DE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6E6C93A7-003E-45DF-A207-BA8630658748}"/>
              </a:ext>
            </a:extLst>
          </p:cNvPr>
          <p:cNvSpPr/>
          <p:nvPr/>
        </p:nvSpPr>
        <p:spPr>
          <a:xfrm>
            <a:off x="3090330" y="2119744"/>
            <a:ext cx="25900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600" i="1" dirty="0" err="1">
                <a:solidFill>
                  <a:schemeClr val="bg1"/>
                </a:solidFill>
              </a:rPr>
              <a:t>Bellis</a:t>
            </a:r>
            <a:r>
              <a:rPr lang="de-DE" sz="3600" i="1" dirty="0">
                <a:solidFill>
                  <a:schemeClr val="bg1"/>
                </a:solidFill>
              </a:rPr>
              <a:t> </a:t>
            </a:r>
            <a:r>
              <a:rPr lang="de-DE" sz="3600" i="1" dirty="0" err="1">
                <a:solidFill>
                  <a:schemeClr val="bg1"/>
                </a:solidFill>
              </a:rPr>
              <a:t>perennis</a:t>
            </a:r>
            <a:endParaRPr lang="de-DE" sz="3600" b="1" i="1" dirty="0">
              <a:solidFill>
                <a:schemeClr val="bg1"/>
              </a:solidFill>
            </a:endParaRPr>
          </a:p>
          <a:p>
            <a:pPr algn="ctr"/>
            <a:endParaRPr lang="de-DE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6E6C93A7-003E-45DF-A207-BA8630658748}"/>
              </a:ext>
            </a:extLst>
          </p:cNvPr>
          <p:cNvSpPr/>
          <p:nvPr/>
        </p:nvSpPr>
        <p:spPr>
          <a:xfrm>
            <a:off x="5611857" y="5389416"/>
            <a:ext cx="23822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600" i="1" dirty="0" err="1">
                <a:solidFill>
                  <a:schemeClr val="bg1"/>
                </a:solidFill>
              </a:rPr>
              <a:t>Papaver</a:t>
            </a:r>
            <a:endParaRPr lang="de-DE" sz="3600" i="1" dirty="0">
              <a:solidFill>
                <a:schemeClr val="bg1"/>
              </a:solidFill>
            </a:endParaRPr>
          </a:p>
          <a:p>
            <a:pPr algn="ctr"/>
            <a:endParaRPr lang="de-DE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6E6C93A7-003E-45DF-A207-BA8630658748}"/>
              </a:ext>
            </a:extLst>
          </p:cNvPr>
          <p:cNvSpPr/>
          <p:nvPr/>
        </p:nvSpPr>
        <p:spPr>
          <a:xfrm>
            <a:off x="8978512" y="5320143"/>
            <a:ext cx="23822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600" i="1" dirty="0" err="1">
                <a:solidFill>
                  <a:schemeClr val="bg1"/>
                </a:solidFill>
              </a:rPr>
              <a:t>Achillea</a:t>
            </a:r>
            <a:endParaRPr lang="de-DE" sz="3600" i="1" dirty="0">
              <a:solidFill>
                <a:schemeClr val="bg1"/>
              </a:solidFill>
            </a:endParaRPr>
          </a:p>
          <a:p>
            <a:pPr algn="ctr"/>
            <a:endParaRPr lang="de-DE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221" y="4507479"/>
            <a:ext cx="2350521" cy="235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C9FAFC92-77D0-4FF2-8EA3-903817F345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21" y="5302692"/>
            <a:ext cx="1607242" cy="1607242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75B2AD94-02A0-4ED4-BC3F-403E57DEC62F}"/>
              </a:ext>
            </a:extLst>
          </p:cNvPr>
          <p:cNvSpPr txBox="1"/>
          <p:nvPr/>
        </p:nvSpPr>
        <p:spPr>
          <a:xfrm>
            <a:off x="2659754" y="1035131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1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532DFAA-2731-42EC-BE00-6B099F000FFC}"/>
              </a:ext>
            </a:extLst>
          </p:cNvPr>
          <p:cNvSpPr txBox="1"/>
          <p:nvPr/>
        </p:nvSpPr>
        <p:spPr>
          <a:xfrm>
            <a:off x="5486399" y="1087272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2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098D381-1DDA-4159-AE97-3EB2D10A4D1B}"/>
              </a:ext>
            </a:extLst>
          </p:cNvPr>
          <p:cNvSpPr txBox="1"/>
          <p:nvPr/>
        </p:nvSpPr>
        <p:spPr>
          <a:xfrm>
            <a:off x="8606780" y="983673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3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285F84C-5A67-4226-B1D4-83FF3F72C778}"/>
              </a:ext>
            </a:extLst>
          </p:cNvPr>
          <p:cNvSpPr txBox="1"/>
          <p:nvPr/>
        </p:nvSpPr>
        <p:spPr>
          <a:xfrm>
            <a:off x="2607430" y="3959351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4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502FB56D-49B7-45F1-8822-056A5A6C45E8}"/>
              </a:ext>
            </a:extLst>
          </p:cNvPr>
          <p:cNvSpPr txBox="1"/>
          <p:nvPr/>
        </p:nvSpPr>
        <p:spPr>
          <a:xfrm>
            <a:off x="5720414" y="3999398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5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292FB3E-F6BC-46E4-AA20-50DB1E083CA9}"/>
              </a:ext>
            </a:extLst>
          </p:cNvPr>
          <p:cNvSpPr txBox="1"/>
          <p:nvPr/>
        </p:nvSpPr>
        <p:spPr>
          <a:xfrm>
            <a:off x="9077692" y="3984259"/>
            <a:ext cx="38912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528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3" grpId="0"/>
      <p:bldP spid="34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5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rmAutofit fontScale="92500" lnSpcReduction="20000"/>
          </a:bodyPr>
          <a:lstStyle/>
          <a:p>
            <a:r>
              <a:rPr lang="de-DE" sz="5400" dirty="0">
                <a:latin typeface="+mj-lt"/>
              </a:rPr>
              <a:t>DIE FRAGEN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10082767" y="4146834"/>
            <a:ext cx="1692978" cy="167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/>
            <a:r>
              <a:rPr lang="de-DE" sz="4600" dirty="0">
                <a:latin typeface="Arial" pitchFamily="34" charset="0"/>
                <a:cs typeface="Arial" pitchFamily="34" charset="0"/>
              </a:rPr>
              <a:t>Blockbuster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5 – die Fragen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209800" y="4082144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5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9699174" y="12845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4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206342" y="3995057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7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822371" y="4049486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6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9775371" y="40277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8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00126" y="171553"/>
            <a:ext cx="9969104" cy="6441898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3600" b="1" dirty="0">
                <a:latin typeface="+mj-lt"/>
              </a:rPr>
              <a:t>Welche Filme sind gemeint?</a:t>
            </a:r>
            <a:endParaRPr lang="de-DE" b="1" dirty="0">
              <a:latin typeface="+mj-lt"/>
            </a:endParaRPr>
          </a:p>
          <a:p>
            <a:pPr marL="342900" indent="-342900">
              <a:lnSpc>
                <a:spcPct val="150000"/>
              </a:lnSpc>
            </a:pPr>
            <a:r>
              <a:rPr lang="de-DE" sz="2800" dirty="0" err="1">
                <a:latin typeface="+mj-lt"/>
              </a:rPr>
              <a:t>Emojis</a:t>
            </a:r>
            <a:r>
              <a:rPr lang="de-DE" sz="2800" dirty="0">
                <a:latin typeface="+mj-lt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de-DE" sz="2800" dirty="0">
                <a:latin typeface="+mj-lt"/>
              </a:rPr>
              <a:t>Zitate:</a:t>
            </a:r>
          </a:p>
          <a:p>
            <a:pPr marL="342900" indent="-342900">
              <a:lnSpc>
                <a:spcPct val="150000"/>
              </a:lnSpc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</a:pPr>
            <a:endParaRPr lang="de-DE" sz="2000" dirty="0">
              <a:latin typeface="Im Wunderland" panose="02000500000000000000" pitchFamily="2" charset="0"/>
            </a:endParaRPr>
          </a:p>
        </p:txBody>
      </p:sp>
      <p:pic>
        <p:nvPicPr>
          <p:cNvPr id="14" name="Picture 4" descr="https://quiz-media.stroeermediabrands.de/63/5a/ec/7369b3f58d61431cee174c511d_YyA3NjF4NDI4KzIzOSs5MwJyZSA2NTAgMzY1LjYyNQM2YTc5ZmQ0YzFjMQ==.jpg"/>
          <p:cNvPicPr>
            <a:picLocks noChangeAspect="1" noChangeArrowheads="1"/>
          </p:cNvPicPr>
          <p:nvPr/>
        </p:nvPicPr>
        <p:blipFill>
          <a:blip r:embed="rId3" cstate="print"/>
          <a:srcRect l="21655" t="31566" r="26442" b="34256"/>
          <a:stretch>
            <a:fillRect/>
          </a:stretch>
        </p:blipFill>
        <p:spPr bwMode="auto">
          <a:xfrm>
            <a:off x="3911816" y="1104175"/>
            <a:ext cx="2440800" cy="897746"/>
          </a:xfrm>
          <a:prstGeom prst="rect">
            <a:avLst/>
          </a:prstGeom>
          <a:noFill/>
        </p:spPr>
      </p:pic>
      <p:pic>
        <p:nvPicPr>
          <p:cNvPr id="15" name="Picture 8" descr="filmraetsel-emojis-04"/>
          <p:cNvPicPr>
            <a:picLocks noChangeAspect="1" noChangeArrowheads="1"/>
          </p:cNvPicPr>
          <p:nvPr/>
        </p:nvPicPr>
        <p:blipFill>
          <a:blip r:embed="rId4" cstate="print"/>
          <a:srcRect t="4869" b="12717"/>
          <a:stretch>
            <a:fillRect/>
          </a:stretch>
        </p:blipFill>
        <p:spPr bwMode="auto">
          <a:xfrm>
            <a:off x="7865212" y="1127050"/>
            <a:ext cx="3420000" cy="861237"/>
          </a:xfrm>
          <a:prstGeom prst="rect">
            <a:avLst/>
          </a:prstGeom>
          <a:noFill/>
        </p:spPr>
      </p:pic>
      <p:pic>
        <p:nvPicPr>
          <p:cNvPr id="16" name="Picture 10" descr="filmraetsel-emojis-11"/>
          <p:cNvPicPr>
            <a:picLocks noChangeAspect="1" noChangeArrowheads="1"/>
          </p:cNvPicPr>
          <p:nvPr/>
        </p:nvPicPr>
        <p:blipFill>
          <a:blip r:embed="rId5" cstate="print"/>
          <a:srcRect b="4695"/>
          <a:stretch>
            <a:fillRect/>
          </a:stretch>
        </p:blipFill>
        <p:spPr bwMode="auto">
          <a:xfrm>
            <a:off x="3907676" y="2228098"/>
            <a:ext cx="2440918" cy="897874"/>
          </a:xfrm>
          <a:prstGeom prst="rect">
            <a:avLst/>
          </a:prstGeom>
          <a:noFill/>
        </p:spPr>
      </p:pic>
      <p:pic>
        <p:nvPicPr>
          <p:cNvPr id="17" name="Picture 6" descr="https://quiz-media.stroeermediabrands.de/60/67/b3/d2ab94ff90ac057186dfd40507_YyA3NTV4NDI1KzI3NSsxMDcCcmUgNjUwIDM2NS42MjUDNjdkYmYwMDFkNDA=.jpg"/>
          <p:cNvPicPr>
            <a:picLocks noChangeAspect="1" noChangeArrowheads="1"/>
          </p:cNvPicPr>
          <p:nvPr/>
        </p:nvPicPr>
        <p:blipFill>
          <a:blip r:embed="rId6" cstate="print"/>
          <a:srcRect l="17179" t="31463" r="22401" b="38758"/>
          <a:stretch>
            <a:fillRect/>
          </a:stretch>
        </p:blipFill>
        <p:spPr bwMode="auto">
          <a:xfrm>
            <a:off x="7854572" y="2229008"/>
            <a:ext cx="3420000" cy="949163"/>
          </a:xfrm>
          <a:prstGeom prst="rect">
            <a:avLst/>
          </a:prstGeom>
          <a:noFill/>
        </p:spPr>
      </p:pic>
      <p:pic>
        <p:nvPicPr>
          <p:cNvPr id="18" name="Picture 12" descr="filmraetsel-emojis-21"/>
          <p:cNvPicPr>
            <a:picLocks noChangeAspect="1" noChangeArrowheads="1"/>
          </p:cNvPicPr>
          <p:nvPr/>
        </p:nvPicPr>
        <p:blipFill>
          <a:blip r:embed="rId7" cstate="print"/>
          <a:srcRect t="6186" b="5728"/>
          <a:stretch>
            <a:fillRect/>
          </a:stretch>
        </p:blipFill>
        <p:spPr bwMode="auto">
          <a:xfrm>
            <a:off x="7871655" y="3370521"/>
            <a:ext cx="3420000" cy="903768"/>
          </a:xfrm>
          <a:prstGeom prst="rect">
            <a:avLst/>
          </a:prstGeom>
          <a:noFill/>
        </p:spPr>
      </p:pic>
      <p:pic>
        <p:nvPicPr>
          <p:cNvPr id="19" name="Picture 14" descr="filmraetsel-emojis-24"/>
          <p:cNvPicPr>
            <a:picLocks noChangeAspect="1" noChangeArrowheads="1"/>
          </p:cNvPicPr>
          <p:nvPr/>
        </p:nvPicPr>
        <p:blipFill>
          <a:blip r:embed="rId8" cstate="print"/>
          <a:srcRect t="7392" b="7641"/>
          <a:stretch>
            <a:fillRect/>
          </a:stretch>
        </p:blipFill>
        <p:spPr bwMode="auto">
          <a:xfrm>
            <a:off x="3913316" y="3370520"/>
            <a:ext cx="2440800" cy="850605"/>
          </a:xfrm>
          <a:prstGeom prst="rect">
            <a:avLst/>
          </a:prstGeom>
          <a:noFill/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3476849" y="3317359"/>
            <a:ext cx="542257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3.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3469762" y="2215117"/>
            <a:ext cx="559978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2.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3505203" y="1070345"/>
            <a:ext cx="513904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1.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7389632" y="3359888"/>
            <a:ext cx="723010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6.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7382543" y="2236382"/>
            <a:ext cx="634406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5.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7396719" y="1112875"/>
            <a:ext cx="545801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4.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3264199" y="4284921"/>
            <a:ext cx="7793662" cy="13503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7. „Nimm was du kriegen kannst und gib nichts wieder zurück!“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3257110" y="5245396"/>
            <a:ext cx="8374908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8. „Möge die Macht mit dir sein “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977270">
            <a:off x="716085" y="4639320"/>
            <a:ext cx="2560363" cy="256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52886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5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Autofit/>
          </a:bodyPr>
          <a:lstStyle/>
          <a:p>
            <a:r>
              <a:rPr lang="de-DE" sz="4600" dirty="0">
                <a:latin typeface="+mj-lt"/>
              </a:rPr>
              <a:t>DIE ANTWORTEN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10082767" y="4146834"/>
            <a:ext cx="1692978" cy="167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/>
            <a:r>
              <a:rPr lang="de-DE" sz="4600" dirty="0">
                <a:latin typeface="Arial" pitchFamily="34" charset="0"/>
                <a:cs typeface="Arial" pitchFamily="34" charset="0"/>
              </a:rPr>
              <a:t>Blockbuster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5 – die Antworten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209800" y="4082144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5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9699174" y="12845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4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206342" y="3995057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7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822371" y="4049486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6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9775371" y="40277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8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00126" y="171553"/>
            <a:ext cx="9969104" cy="6441898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3600" b="1" dirty="0">
                <a:latin typeface="+mj-lt"/>
              </a:rPr>
              <a:t>Welche Filme sind gemeint?</a:t>
            </a:r>
            <a:endParaRPr lang="de-DE" b="1" dirty="0">
              <a:latin typeface="+mj-lt"/>
            </a:endParaRPr>
          </a:p>
          <a:p>
            <a:pPr marL="342900" indent="-342900">
              <a:lnSpc>
                <a:spcPct val="150000"/>
              </a:lnSpc>
            </a:pPr>
            <a:r>
              <a:rPr lang="de-DE" sz="2800" dirty="0" err="1">
                <a:latin typeface="+mj-lt"/>
              </a:rPr>
              <a:t>Emojis</a:t>
            </a:r>
            <a:r>
              <a:rPr lang="de-DE" sz="2800" dirty="0">
                <a:latin typeface="+mj-lt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de-DE" sz="2800" dirty="0">
                <a:latin typeface="+mj-lt"/>
              </a:rPr>
              <a:t>Zitate:</a:t>
            </a:r>
          </a:p>
          <a:p>
            <a:pPr marL="342900" indent="-342900">
              <a:lnSpc>
                <a:spcPct val="150000"/>
              </a:lnSpc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</a:pPr>
            <a:endParaRPr lang="de-DE" sz="2000" dirty="0">
              <a:latin typeface="Im Wunderland" panose="02000500000000000000" pitchFamily="2" charset="0"/>
            </a:endParaRPr>
          </a:p>
        </p:txBody>
      </p:sp>
      <p:pic>
        <p:nvPicPr>
          <p:cNvPr id="14" name="Picture 4" descr="https://quiz-media.stroeermediabrands.de/63/5a/ec/7369b3f58d61431cee174c511d_YyA3NjF4NDI4KzIzOSs5MwJyZSA2NTAgMzY1LjYyNQM2YTc5ZmQ0YzFjMQ==.jpg"/>
          <p:cNvPicPr>
            <a:picLocks noChangeAspect="1" noChangeArrowheads="1"/>
          </p:cNvPicPr>
          <p:nvPr/>
        </p:nvPicPr>
        <p:blipFill>
          <a:blip r:embed="rId3" cstate="print"/>
          <a:srcRect l="21655" t="31566" r="26442" b="34256"/>
          <a:stretch>
            <a:fillRect/>
          </a:stretch>
        </p:blipFill>
        <p:spPr bwMode="auto">
          <a:xfrm>
            <a:off x="3911816" y="1104175"/>
            <a:ext cx="2440800" cy="897746"/>
          </a:xfrm>
          <a:prstGeom prst="rect">
            <a:avLst/>
          </a:prstGeom>
          <a:noFill/>
        </p:spPr>
      </p:pic>
      <p:pic>
        <p:nvPicPr>
          <p:cNvPr id="15" name="Picture 8" descr="filmraetsel-emojis-04"/>
          <p:cNvPicPr>
            <a:picLocks noChangeAspect="1" noChangeArrowheads="1"/>
          </p:cNvPicPr>
          <p:nvPr/>
        </p:nvPicPr>
        <p:blipFill>
          <a:blip r:embed="rId4" cstate="print"/>
          <a:srcRect t="4869" b="12717"/>
          <a:stretch>
            <a:fillRect/>
          </a:stretch>
        </p:blipFill>
        <p:spPr bwMode="auto">
          <a:xfrm>
            <a:off x="7865212" y="1127050"/>
            <a:ext cx="3420000" cy="861237"/>
          </a:xfrm>
          <a:prstGeom prst="rect">
            <a:avLst/>
          </a:prstGeom>
          <a:noFill/>
        </p:spPr>
      </p:pic>
      <p:pic>
        <p:nvPicPr>
          <p:cNvPr id="16" name="Picture 10" descr="filmraetsel-emojis-11"/>
          <p:cNvPicPr>
            <a:picLocks noChangeAspect="1" noChangeArrowheads="1"/>
          </p:cNvPicPr>
          <p:nvPr/>
        </p:nvPicPr>
        <p:blipFill>
          <a:blip r:embed="rId5" cstate="print"/>
          <a:srcRect b="4695"/>
          <a:stretch>
            <a:fillRect/>
          </a:stretch>
        </p:blipFill>
        <p:spPr bwMode="auto">
          <a:xfrm>
            <a:off x="3907676" y="2228098"/>
            <a:ext cx="2440918" cy="897874"/>
          </a:xfrm>
          <a:prstGeom prst="rect">
            <a:avLst/>
          </a:prstGeom>
          <a:noFill/>
        </p:spPr>
      </p:pic>
      <p:pic>
        <p:nvPicPr>
          <p:cNvPr id="17" name="Picture 6" descr="https://quiz-media.stroeermediabrands.de/60/67/b3/d2ab94ff90ac057186dfd40507_YyA3NTV4NDI1KzI3NSsxMDcCcmUgNjUwIDM2NS42MjUDNjdkYmYwMDFkNDA=.jpg"/>
          <p:cNvPicPr>
            <a:picLocks noChangeAspect="1" noChangeArrowheads="1"/>
          </p:cNvPicPr>
          <p:nvPr/>
        </p:nvPicPr>
        <p:blipFill>
          <a:blip r:embed="rId6" cstate="print"/>
          <a:srcRect l="17179" t="31463" r="22401" b="38758"/>
          <a:stretch>
            <a:fillRect/>
          </a:stretch>
        </p:blipFill>
        <p:spPr bwMode="auto">
          <a:xfrm>
            <a:off x="7854572" y="2229008"/>
            <a:ext cx="3420000" cy="949163"/>
          </a:xfrm>
          <a:prstGeom prst="rect">
            <a:avLst/>
          </a:prstGeom>
          <a:noFill/>
        </p:spPr>
      </p:pic>
      <p:pic>
        <p:nvPicPr>
          <p:cNvPr id="18" name="Picture 12" descr="filmraetsel-emojis-21"/>
          <p:cNvPicPr>
            <a:picLocks noChangeAspect="1" noChangeArrowheads="1"/>
          </p:cNvPicPr>
          <p:nvPr/>
        </p:nvPicPr>
        <p:blipFill>
          <a:blip r:embed="rId7" cstate="print"/>
          <a:srcRect t="6186" b="5728"/>
          <a:stretch>
            <a:fillRect/>
          </a:stretch>
        </p:blipFill>
        <p:spPr bwMode="auto">
          <a:xfrm>
            <a:off x="7871655" y="3370521"/>
            <a:ext cx="3420000" cy="903768"/>
          </a:xfrm>
          <a:prstGeom prst="rect">
            <a:avLst/>
          </a:prstGeom>
          <a:noFill/>
        </p:spPr>
      </p:pic>
      <p:pic>
        <p:nvPicPr>
          <p:cNvPr id="19" name="Picture 14" descr="filmraetsel-emojis-24"/>
          <p:cNvPicPr>
            <a:picLocks noChangeAspect="1" noChangeArrowheads="1"/>
          </p:cNvPicPr>
          <p:nvPr/>
        </p:nvPicPr>
        <p:blipFill>
          <a:blip r:embed="rId8" cstate="print"/>
          <a:srcRect t="7392" b="7641"/>
          <a:stretch>
            <a:fillRect/>
          </a:stretch>
        </p:blipFill>
        <p:spPr bwMode="auto">
          <a:xfrm>
            <a:off x="3913316" y="3370520"/>
            <a:ext cx="2440800" cy="850605"/>
          </a:xfrm>
          <a:prstGeom prst="rect">
            <a:avLst/>
          </a:prstGeom>
          <a:noFill/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3476849" y="3317359"/>
            <a:ext cx="542257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3.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3469762" y="2215117"/>
            <a:ext cx="559978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2.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3505202" y="1070345"/>
            <a:ext cx="2970025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1.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7389632" y="3359888"/>
            <a:ext cx="723010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6.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7382543" y="2236382"/>
            <a:ext cx="634406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5.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7396719" y="1112875"/>
            <a:ext cx="545801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4.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3221669" y="4284921"/>
            <a:ext cx="7793662" cy="13503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7. „Nimm was du kriegen kannst und gib nichts wieder zurück!“</a:t>
            </a:r>
            <a:endParaRPr lang="de-DE" sz="2800" dirty="0">
              <a:solidFill>
                <a:srgbClr val="FF0000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3257110" y="5245396"/>
            <a:ext cx="8374908" cy="919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8. „Möge die Macht mit dir sein “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3391787" y="1796399"/>
            <a:ext cx="37107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rgbClr val="FF0000"/>
                </a:solidFill>
                <a:latin typeface="+mj-lt"/>
              </a:rPr>
              <a:t>Der Teufel trägt Prada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4075814" y="2937629"/>
            <a:ext cx="211233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rgbClr val="FF0000"/>
                </a:solidFill>
                <a:latin typeface="+mj-lt"/>
              </a:rPr>
              <a:t>Wall-E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7779489" y="1803487"/>
            <a:ext cx="37107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rgbClr val="FF0000"/>
                </a:solidFill>
                <a:latin typeface="+mj-lt"/>
              </a:rPr>
              <a:t>Pipi Langstrumpf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3455582" y="3997339"/>
            <a:ext cx="37107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rgbClr val="FF0000"/>
                </a:solidFill>
                <a:latin typeface="+mj-lt"/>
              </a:rPr>
              <a:t>Harry Potter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7839740" y="4043412"/>
            <a:ext cx="37107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rgbClr val="FF0000"/>
                </a:solidFill>
                <a:latin typeface="+mj-lt"/>
              </a:rPr>
              <a:t>Die Eiskönigin/ </a:t>
            </a:r>
            <a:r>
              <a:rPr lang="de-DE" sz="2800" b="1" i="1" dirty="0" err="1">
                <a:solidFill>
                  <a:srgbClr val="FF0000"/>
                </a:solidFill>
                <a:latin typeface="+mj-lt"/>
              </a:rPr>
              <a:t>Frozen</a:t>
            </a:r>
            <a:endParaRPr lang="de-DE" sz="2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>
            <a:off x="7729871" y="2987245"/>
            <a:ext cx="37107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rgbClr val="FF0000"/>
                </a:solidFill>
                <a:latin typeface="+mj-lt"/>
              </a:rPr>
              <a:t>Titanic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977270">
            <a:off x="716085" y="4639320"/>
            <a:ext cx="2560363" cy="256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F31C9828-8E54-4508-8821-770F4B74A6CE}"/>
              </a:ext>
            </a:extLst>
          </p:cNvPr>
          <p:cNvSpPr txBox="1"/>
          <p:nvPr/>
        </p:nvSpPr>
        <p:spPr>
          <a:xfrm>
            <a:off x="5513828" y="4788307"/>
            <a:ext cx="7793662" cy="817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2800" dirty="0">
                <a:latin typeface="+mj-lt"/>
              </a:rPr>
              <a:t> </a:t>
            </a:r>
            <a:r>
              <a:rPr lang="de-DE" sz="2800" b="1" i="1" dirty="0">
                <a:solidFill>
                  <a:srgbClr val="FF0000"/>
                </a:solidFill>
                <a:latin typeface="+mj-lt"/>
              </a:rPr>
              <a:t>Fluch der Karibik</a:t>
            </a:r>
            <a:endParaRPr lang="de-DE" sz="2800" dirty="0">
              <a:solidFill>
                <a:srgbClr val="FF0000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7CFBD2A-61A7-4762-9DC5-D82780BDC67F}"/>
              </a:ext>
            </a:extLst>
          </p:cNvPr>
          <p:cNvSpPr txBox="1"/>
          <p:nvPr/>
        </p:nvSpPr>
        <p:spPr>
          <a:xfrm>
            <a:off x="8096373" y="5388628"/>
            <a:ext cx="8374908" cy="7405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800" b="1" i="1" dirty="0">
                <a:solidFill>
                  <a:srgbClr val="FF0000"/>
                </a:solidFill>
                <a:latin typeface="+mj-lt"/>
              </a:rPr>
              <a:t>Star Wars</a:t>
            </a:r>
            <a:endParaRPr lang="de-DE" sz="2800" dirty="0">
              <a:latin typeface="+mj-l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1528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7" grpId="0"/>
      <p:bldP spid="38" grpId="0"/>
      <p:bldP spid="39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6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Autofit/>
          </a:bodyPr>
          <a:lstStyle/>
          <a:p>
            <a:r>
              <a:rPr lang="de-DE" sz="4600" dirty="0">
                <a:latin typeface="+mj-lt"/>
              </a:rPr>
              <a:t>DIE FRAGEN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>
              <a:tabLst>
                <a:tab pos="3135313" algn="l"/>
              </a:tabLst>
            </a:pPr>
            <a:r>
              <a:rPr lang="de-DE" sz="4600" dirty="0">
                <a:latin typeface="Arial" pitchFamily="34" charset="0"/>
                <a:cs typeface="Arial" pitchFamily="34" charset="0"/>
              </a:rPr>
              <a:t>Wer glaubt denn das?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23953" y="320455"/>
            <a:ext cx="9969104" cy="6385145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+mj-lt"/>
              </a:rPr>
              <a:t>Wie lautet die richtige Antwort?</a:t>
            </a: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endParaRPr lang="de-DE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r>
              <a:rPr lang="de-DE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Wie viele Priester gab es 2007 in Deutschland? +/- 500</a:t>
            </a: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endParaRPr lang="de-DE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r>
              <a:rPr lang="de-DE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Welche Farbe hat Milch?</a:t>
            </a: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endParaRPr lang="de-DE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r>
              <a:rPr lang="de-DE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DHL steht für „Deutsche HandelsLinie“? (wahr oder falsch)</a:t>
            </a: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endParaRPr lang="de-DE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r>
              <a:rPr lang="de-DE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Die Tochter des türkischen Präsidenten Atatürk war weltweit die erste weibliche Kampfpilotin. (wahr oder falsch)</a:t>
            </a: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endParaRPr lang="de-DE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r>
              <a:rPr lang="de-DE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Die DNA von Wolf und Pudel unterscheidet sich nur um weniger als 10%. (wahr oder falsch)</a:t>
            </a: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endParaRPr lang="de-DE" sz="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6588" indent="-457200">
              <a:lnSpc>
                <a:spcPct val="150000"/>
              </a:lnSpc>
              <a:buFont typeface="+mj-lt"/>
              <a:buAutoNum type="arabicPeriod"/>
              <a:tabLst>
                <a:tab pos="5832475" algn="l"/>
              </a:tabLst>
            </a:pPr>
            <a:r>
              <a:rPr lang="de-DE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Welches Symbol gehört zu welcher Religion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marL="179388">
              <a:tabLst>
                <a:tab pos="5832475" algn="l"/>
              </a:tabLst>
            </a:pPr>
            <a:endParaRPr lang="de-DE" sz="3200" b="1" dirty="0">
              <a:latin typeface="+mj-lt"/>
            </a:endParaRPr>
          </a:p>
          <a:p>
            <a:pPr marL="179388">
              <a:tabLst>
                <a:tab pos="5832475" algn="l"/>
              </a:tabLst>
            </a:pPr>
            <a:endParaRPr lang="de-DE" sz="3200" b="1" dirty="0">
              <a:latin typeface="+mj-lt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6 – die Fragen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8A779A3-37C0-4231-9991-F31CC92537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3432" b="15055"/>
          <a:stretch>
            <a:fillRect/>
          </a:stretch>
        </p:blipFill>
        <p:spPr>
          <a:xfrm>
            <a:off x="2880993" y="5431971"/>
            <a:ext cx="5234661" cy="12409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F0221A-8BA3-4068-978E-E8BC89370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068" flipH="1">
            <a:off x="10499343" y="213181"/>
            <a:ext cx="1625571" cy="162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1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6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Autofit/>
          </a:bodyPr>
          <a:lstStyle/>
          <a:p>
            <a:r>
              <a:rPr lang="de-DE" sz="4600" dirty="0">
                <a:latin typeface="+mj-lt"/>
              </a:rPr>
              <a:t>DIE ANTWORT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>
              <a:tabLst>
                <a:tab pos="3135313" algn="l"/>
              </a:tabLst>
            </a:pPr>
            <a:r>
              <a:rPr lang="de-DE" sz="4600" dirty="0">
                <a:latin typeface="Arial" pitchFamily="34" charset="0"/>
                <a:cs typeface="Arial" pitchFamily="34" charset="0"/>
              </a:rPr>
              <a:t>Wer glaubt </a:t>
            </a:r>
            <a:r>
              <a:rPr lang="de-DE" sz="4600">
                <a:latin typeface="Arial" pitchFamily="34" charset="0"/>
                <a:cs typeface="Arial" pitchFamily="34" charset="0"/>
              </a:rPr>
              <a:t>denn das</a:t>
            </a:r>
            <a:r>
              <a:rPr lang="de-DE" sz="4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63948" y="233894"/>
            <a:ext cx="9969104" cy="6401753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endParaRPr lang="de-DE" sz="1400" b="1" dirty="0">
              <a:latin typeface="Im Wunderland" panose="02000500000000000000" pitchFamily="2" charset="0"/>
            </a:endParaRP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r>
              <a:rPr lang="de-DE" sz="2400" dirty="0">
                <a:latin typeface="+mj-lt"/>
              </a:rPr>
              <a:t>Wie viele Priester gab es 2007 in Deutschland? +/- 500</a:t>
            </a:r>
          </a:p>
          <a:p>
            <a:pPr marL="636588" lvl="1">
              <a:tabLst>
                <a:tab pos="5832475" algn="l"/>
              </a:tabLst>
            </a:pPr>
            <a:r>
              <a:rPr lang="de-DE" sz="24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de-DE" sz="2400" dirty="0">
                <a:latin typeface="+mj-lt"/>
              </a:rPr>
              <a:t>15.759</a:t>
            </a: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r>
              <a:rPr lang="de-DE" sz="2400" dirty="0">
                <a:latin typeface="+mj-lt"/>
              </a:rPr>
              <a:t>Welche Farbe hat Milch?</a:t>
            </a:r>
          </a:p>
          <a:p>
            <a:pPr marL="636588" lvl="1">
              <a:tabLst>
                <a:tab pos="5832475" algn="l"/>
              </a:tabLst>
            </a:pPr>
            <a:r>
              <a:rPr lang="de-DE" sz="24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de-DE" sz="2400" dirty="0">
                <a:latin typeface="+mj-lt"/>
              </a:rPr>
              <a:t>Eigentlich durchsichtig trüb, weiß kommt nur durch das Spiegeln des Lichtes</a:t>
            </a: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r>
              <a:rPr lang="de-DE" sz="2400" dirty="0">
                <a:latin typeface="+mj-lt"/>
              </a:rPr>
              <a:t>DHL steht für „Deutsche </a:t>
            </a:r>
            <a:r>
              <a:rPr lang="de-DE" sz="2400" dirty="0" err="1">
                <a:latin typeface="+mj-lt"/>
              </a:rPr>
              <a:t>HandelsLinie</a:t>
            </a:r>
            <a:r>
              <a:rPr lang="de-DE" sz="2400" dirty="0">
                <a:latin typeface="+mj-lt"/>
              </a:rPr>
              <a:t>“?</a:t>
            </a:r>
          </a:p>
          <a:p>
            <a:pPr marL="636588" lvl="1">
              <a:tabLst>
                <a:tab pos="5832475" algn="l"/>
              </a:tabLst>
            </a:pPr>
            <a:r>
              <a:rPr lang="de-DE" sz="2400" dirty="0">
                <a:latin typeface="+mj-lt"/>
                <a:sym typeface="Wingdings" panose="05000000000000000000" pitchFamily="2" charset="2"/>
              </a:rPr>
              <a:t>f</a:t>
            </a:r>
            <a:r>
              <a:rPr lang="de-DE" sz="2400" dirty="0">
                <a:latin typeface="+mj-lt"/>
              </a:rPr>
              <a:t>alsch, es sind die Anfangsbuchstaben der Nachnamen der Gründer, </a:t>
            </a:r>
            <a:r>
              <a:rPr lang="de-DE" sz="2400" dirty="0" err="1">
                <a:latin typeface="+mj-lt"/>
              </a:rPr>
              <a:t>Dalsey</a:t>
            </a:r>
            <a:r>
              <a:rPr lang="de-DE" sz="2400" dirty="0">
                <a:latin typeface="+mj-lt"/>
              </a:rPr>
              <a:t>, </a:t>
            </a:r>
            <a:r>
              <a:rPr lang="de-DE" sz="2400" dirty="0" err="1">
                <a:latin typeface="+mj-lt"/>
              </a:rPr>
              <a:t>Hillblom</a:t>
            </a:r>
            <a:r>
              <a:rPr lang="de-DE" sz="2400" dirty="0">
                <a:latin typeface="+mj-lt"/>
              </a:rPr>
              <a:t>, Lynn</a:t>
            </a:r>
          </a:p>
          <a:p>
            <a:pPr marL="636588" indent="-457200">
              <a:buFont typeface="+mj-lt"/>
              <a:buAutoNum type="arabicPeriod"/>
              <a:tabLst>
                <a:tab pos="5832475" algn="l"/>
              </a:tabLst>
            </a:pPr>
            <a:r>
              <a:rPr lang="de-DE" sz="2400" dirty="0">
                <a:latin typeface="+mj-lt"/>
              </a:rPr>
              <a:t>Die Tochter des türkischen Präsidenten Atatürk war weltweit die erste weibliche Kampfpilotin.</a:t>
            </a:r>
          </a:p>
          <a:p>
            <a:pPr marL="636588" lvl="1">
              <a:lnSpc>
                <a:spcPct val="150000"/>
              </a:lnSpc>
              <a:tabLst>
                <a:tab pos="5832475" algn="l"/>
              </a:tabLst>
            </a:pPr>
            <a:r>
              <a:rPr lang="de-DE" sz="2400" dirty="0">
                <a:latin typeface="+mj-lt"/>
                <a:sym typeface="Wingdings" panose="05000000000000000000" pitchFamily="2" charset="2"/>
              </a:rPr>
              <a:t>r</a:t>
            </a:r>
            <a:r>
              <a:rPr lang="de-DE" sz="2400" dirty="0">
                <a:latin typeface="+mj-lt"/>
              </a:rPr>
              <a:t>ichtig</a:t>
            </a:r>
          </a:p>
          <a:p>
            <a:pPr marL="636588" indent="-457200">
              <a:lnSpc>
                <a:spcPct val="150000"/>
              </a:lnSpc>
              <a:buFont typeface="+mj-lt"/>
              <a:buAutoNum type="arabicPeriod"/>
              <a:tabLst>
                <a:tab pos="5832475" algn="l"/>
              </a:tabLst>
            </a:pPr>
            <a:r>
              <a:rPr lang="de-DE" sz="2400" dirty="0">
                <a:latin typeface="+mj-lt"/>
              </a:rPr>
              <a:t>Die DNA von Wolf und Pudel unterscheidet sich nur um weniger als 10%.</a:t>
            </a:r>
          </a:p>
          <a:p>
            <a:pPr marL="636588" lvl="1">
              <a:tabLst>
                <a:tab pos="5832475" algn="l"/>
              </a:tabLst>
            </a:pPr>
            <a:r>
              <a:rPr lang="de-DE" sz="2400" dirty="0">
                <a:latin typeface="+mj-lt"/>
                <a:sym typeface="Wingdings" panose="05000000000000000000" pitchFamily="2" charset="2"/>
              </a:rPr>
              <a:t>r</a:t>
            </a:r>
            <a:r>
              <a:rPr lang="de-DE" sz="2400" dirty="0">
                <a:latin typeface="+mj-lt"/>
              </a:rPr>
              <a:t>ichtig </a:t>
            </a:r>
          </a:p>
          <a:p>
            <a:pPr marL="636588" indent="-457200">
              <a:lnSpc>
                <a:spcPct val="150000"/>
              </a:lnSpc>
              <a:buFont typeface="+mj-lt"/>
              <a:buAutoNum type="arabicPeriod"/>
              <a:tabLst>
                <a:tab pos="5832475" algn="l"/>
              </a:tabLst>
            </a:pPr>
            <a:r>
              <a:rPr lang="de-DE" sz="2400" dirty="0">
                <a:latin typeface="+mj-lt"/>
              </a:rPr>
              <a:t>Welches Symbol gehört zu welcher Religion?</a:t>
            </a:r>
          </a:p>
          <a:p>
            <a:pPr marL="636588" lvl="1">
              <a:tabLst>
                <a:tab pos="5832475" algn="l"/>
              </a:tabLst>
            </a:pPr>
            <a:r>
              <a:rPr lang="de-DE" sz="2400" dirty="0">
                <a:latin typeface="+mj-lt"/>
                <a:sym typeface="Wingdings" panose="05000000000000000000" pitchFamily="2" charset="2"/>
              </a:rPr>
              <a:t>Christentum, Islam, Judentum, Hinduismus, Buddhismus</a:t>
            </a:r>
            <a:endParaRPr lang="de-DE" sz="3600" dirty="0">
              <a:latin typeface="+mj-lt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6 – Antworten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6853AB1-8BEA-4951-90DF-AAE878D7F4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6953" y="5410274"/>
            <a:ext cx="2362132" cy="78369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4E7FB2E-B8B4-45B4-840C-B3E9877A45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068" flipH="1">
            <a:off x="10419869" y="57755"/>
            <a:ext cx="1625571" cy="162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80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Autofit/>
          </a:bodyPr>
          <a:lstStyle/>
          <a:p>
            <a:r>
              <a:rPr lang="de-DE" sz="4600" dirty="0">
                <a:latin typeface="+mj-lt"/>
              </a:rPr>
              <a:t>DIE FRAGEN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7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rmAutofit fontScale="92500" lnSpcReduction="20000"/>
          </a:bodyPr>
          <a:lstStyle/>
          <a:p>
            <a:r>
              <a:rPr lang="de-DE" sz="5400" dirty="0">
                <a:latin typeface="+mj-lt"/>
              </a:rPr>
              <a:t>DIE FRAGEN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10082767" y="4146834"/>
            <a:ext cx="1692978" cy="167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600" dirty="0">
                <a:latin typeface="Arial" pitchFamily="34" charset="0"/>
                <a:cs typeface="Arial" pitchFamily="34" charset="0"/>
              </a:rPr>
              <a:t>Was um alles in der Welt…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7 – die Fragen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209800" y="4082144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5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9699174" y="12845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4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206342" y="3995057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7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822371" y="4049486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6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9775371" y="40277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8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06032" y="171551"/>
            <a:ext cx="9969104" cy="6557501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b="1" dirty="0">
                <a:latin typeface="Lemon Tuesday" panose="02000506040000020004" pitchFamily="50" charset="0"/>
              </a:rPr>
            </a:br>
            <a:r>
              <a:rPr lang="de-DE" sz="3600" b="1" dirty="0">
                <a:latin typeface="+mj-lt"/>
              </a:rPr>
              <a:t>Was ist das?</a:t>
            </a:r>
            <a:endParaRPr lang="de-DE" b="1" dirty="0">
              <a:latin typeface="+mj-l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5585" r="5779"/>
          <a:stretch>
            <a:fillRect/>
          </a:stretch>
        </p:blipFill>
        <p:spPr bwMode="auto">
          <a:xfrm>
            <a:off x="2223834" y="1304865"/>
            <a:ext cx="2849539" cy="214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CD3363A-19BA-4013-A81F-0E9473DC1F64}"/>
              </a:ext>
            </a:extLst>
          </p:cNvPr>
          <p:cNvSpPr/>
          <p:nvPr/>
        </p:nvSpPr>
        <p:spPr>
          <a:xfrm>
            <a:off x="4515105" y="113728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de-DE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6039" r="6006"/>
          <a:stretch>
            <a:fillRect/>
          </a:stretch>
        </p:blipFill>
        <p:spPr bwMode="auto">
          <a:xfrm>
            <a:off x="5504435" y="1288471"/>
            <a:ext cx="2836002" cy="215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6747D6AD-26A6-438B-A6CC-327A637BE18F}"/>
              </a:ext>
            </a:extLst>
          </p:cNvPr>
          <p:cNvSpPr/>
          <p:nvPr/>
        </p:nvSpPr>
        <p:spPr>
          <a:xfrm>
            <a:off x="7770437" y="113728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 l="6039" r="6006"/>
          <a:stretch>
            <a:fillRect/>
          </a:stretch>
        </p:blipFill>
        <p:spPr bwMode="auto">
          <a:xfrm>
            <a:off x="8791280" y="1288473"/>
            <a:ext cx="2832684" cy="214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D975CCD-2D30-407E-A623-87CEB1D5B126}"/>
              </a:ext>
            </a:extLst>
          </p:cNvPr>
          <p:cNvSpPr/>
          <p:nvPr/>
        </p:nvSpPr>
        <p:spPr>
          <a:xfrm>
            <a:off x="11015431" y="11460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/>
          <a:srcRect l="5812" r="6006"/>
          <a:stretch>
            <a:fillRect/>
          </a:stretch>
        </p:blipFill>
        <p:spPr bwMode="auto">
          <a:xfrm>
            <a:off x="2277379" y="3906982"/>
            <a:ext cx="281996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4ED8FA8F-B287-4E66-9C92-9ACBBA3661C1}"/>
              </a:ext>
            </a:extLst>
          </p:cNvPr>
          <p:cNvSpPr/>
          <p:nvPr/>
        </p:nvSpPr>
        <p:spPr>
          <a:xfrm>
            <a:off x="4479701" y="3736854"/>
            <a:ext cx="5910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/>
          <a:srcRect l="5812" r="6233"/>
          <a:stretch>
            <a:fillRect/>
          </a:stretch>
        </p:blipFill>
        <p:spPr bwMode="auto">
          <a:xfrm>
            <a:off x="5541819" y="3899044"/>
            <a:ext cx="2826325" cy="214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22AE3C8-B7B2-442B-B539-54D12D72CBB7}"/>
              </a:ext>
            </a:extLst>
          </p:cNvPr>
          <p:cNvSpPr/>
          <p:nvPr/>
        </p:nvSpPr>
        <p:spPr>
          <a:xfrm>
            <a:off x="7832239" y="3777167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de-DE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8" cstate="print"/>
          <a:srcRect l="5357" r="5552"/>
          <a:stretch>
            <a:fillRect/>
          </a:stretch>
        </p:blipFill>
        <p:spPr bwMode="auto">
          <a:xfrm>
            <a:off x="8811490" y="3916888"/>
            <a:ext cx="2854313" cy="213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7298761F-9353-45C3-A3F8-CD4CC664093F}"/>
              </a:ext>
            </a:extLst>
          </p:cNvPr>
          <p:cNvSpPr/>
          <p:nvPr/>
        </p:nvSpPr>
        <p:spPr>
          <a:xfrm>
            <a:off x="11119951" y="3856379"/>
            <a:ext cx="502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de-DE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52454">
            <a:off x="10791669" y="-104924"/>
            <a:ext cx="1631183" cy="16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52886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7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rmAutofit fontScale="85000" lnSpcReduction="10000"/>
          </a:bodyPr>
          <a:lstStyle/>
          <a:p>
            <a:r>
              <a:rPr lang="de-DE" sz="5400" dirty="0">
                <a:latin typeface="+mj-lt"/>
              </a:rPr>
              <a:t>DIE ANTWORTEN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10082767" y="4146834"/>
            <a:ext cx="1692978" cy="167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600" dirty="0">
                <a:latin typeface="Arial" pitchFamily="34" charset="0"/>
                <a:cs typeface="Arial" pitchFamily="34" charset="0"/>
              </a:rPr>
              <a:t>Was um alles in der Welt…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7 – die Antworten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209800" y="4082144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5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9699174" y="12845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4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206342" y="3995057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7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822371" y="4049486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6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9775371" y="40277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8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06032" y="171551"/>
            <a:ext cx="9969104" cy="6557501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3600" b="1" dirty="0">
                <a:latin typeface="+mj-lt"/>
              </a:rPr>
              <a:t>Was ist das?</a:t>
            </a:r>
            <a:endParaRPr lang="de-DE" b="1" dirty="0">
              <a:latin typeface="+mj-l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2000" dirty="0">
              <a:latin typeface="Im Wunderland" panose="02000500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sz="1050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 l="4874" r="7545"/>
          <a:stretch>
            <a:fillRect/>
          </a:stretch>
        </p:blipFill>
        <p:spPr bwMode="auto">
          <a:xfrm>
            <a:off x="8811490" y="3907395"/>
            <a:ext cx="2826327" cy="215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r="11122"/>
          <a:stretch>
            <a:fillRect/>
          </a:stretch>
        </p:blipFill>
        <p:spPr bwMode="auto">
          <a:xfrm>
            <a:off x="2258288" y="1328129"/>
            <a:ext cx="2826329" cy="212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5585" r="5779"/>
          <a:stretch>
            <a:fillRect/>
          </a:stretch>
        </p:blipFill>
        <p:spPr bwMode="auto">
          <a:xfrm>
            <a:off x="4078276" y="1323051"/>
            <a:ext cx="1008951" cy="7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ECD3363A-19BA-4013-A81F-0E9473DC1F64}"/>
              </a:ext>
            </a:extLst>
          </p:cNvPr>
          <p:cNvSpPr/>
          <p:nvPr/>
        </p:nvSpPr>
        <p:spPr>
          <a:xfrm>
            <a:off x="4515105" y="113728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de-DE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 l="6373" r="7919" b="3832"/>
          <a:stretch>
            <a:fillRect/>
          </a:stretch>
        </p:blipFill>
        <p:spPr bwMode="auto">
          <a:xfrm>
            <a:off x="5555672" y="1294390"/>
            <a:ext cx="2786683" cy="208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/>
          <a:srcRect l="6039" r="6006"/>
          <a:stretch>
            <a:fillRect/>
          </a:stretch>
        </p:blipFill>
        <p:spPr bwMode="auto">
          <a:xfrm>
            <a:off x="7370618" y="1288473"/>
            <a:ext cx="997528" cy="75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6747D6AD-26A6-438B-A6CC-327A637BE18F}"/>
              </a:ext>
            </a:extLst>
          </p:cNvPr>
          <p:cNvSpPr/>
          <p:nvPr/>
        </p:nvSpPr>
        <p:spPr>
          <a:xfrm>
            <a:off x="7770437" y="1137280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 cstate="print"/>
          <a:srcRect l="5357" r="5552"/>
          <a:stretch>
            <a:fillRect/>
          </a:stretch>
        </p:blipFill>
        <p:spPr bwMode="auto">
          <a:xfrm>
            <a:off x="10592080" y="3903035"/>
            <a:ext cx="1045738" cy="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 rot="21002603">
            <a:off x="3236395" y="2870285"/>
            <a:ext cx="2211861" cy="5232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>
                <a:solidFill>
                  <a:srgbClr val="FF0000"/>
                </a:solidFill>
                <a:latin typeface="+mj-lt"/>
              </a:rPr>
              <a:t>Karotten</a:t>
            </a:r>
            <a:endParaRPr lang="de-DE" sz="2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 rot="21002603">
            <a:off x="6409086" y="2745595"/>
            <a:ext cx="2211861" cy="5232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>
                <a:solidFill>
                  <a:srgbClr val="FF0000"/>
                </a:solidFill>
                <a:latin typeface="+mj-lt"/>
              </a:rPr>
              <a:t>Kartoffel</a:t>
            </a:r>
            <a:endParaRPr lang="de-DE" sz="28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 cstate="print"/>
          <a:srcRect l="7627" r="7203"/>
          <a:stretch>
            <a:fillRect/>
          </a:stretch>
        </p:blipFill>
        <p:spPr bwMode="auto">
          <a:xfrm>
            <a:off x="8839200" y="1254832"/>
            <a:ext cx="2784764" cy="218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 cstate="print"/>
          <a:srcRect l="6039" r="6006"/>
          <a:stretch>
            <a:fillRect/>
          </a:stretch>
        </p:blipFill>
        <p:spPr bwMode="auto">
          <a:xfrm>
            <a:off x="10628247" y="1250131"/>
            <a:ext cx="995716" cy="75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AD975CCD-2D30-407E-A623-87CEB1D5B126}"/>
              </a:ext>
            </a:extLst>
          </p:cNvPr>
          <p:cNvSpPr/>
          <p:nvPr/>
        </p:nvSpPr>
        <p:spPr>
          <a:xfrm>
            <a:off x="11015431" y="11460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 rot="21002603">
            <a:off x="9346250" y="2704031"/>
            <a:ext cx="2211861" cy="5232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>
                <a:solidFill>
                  <a:srgbClr val="FF0000"/>
                </a:solidFill>
                <a:latin typeface="+mj-lt"/>
              </a:rPr>
              <a:t>Lachs</a:t>
            </a:r>
            <a:endParaRPr lang="de-DE" sz="28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1" cstate="print"/>
          <a:srcRect l="5538" r="7943"/>
          <a:stretch>
            <a:fillRect/>
          </a:stretch>
        </p:blipFill>
        <p:spPr bwMode="auto">
          <a:xfrm>
            <a:off x="2286000" y="3906981"/>
            <a:ext cx="2784764" cy="214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2" cstate="print"/>
          <a:srcRect l="5812" r="6006"/>
          <a:stretch>
            <a:fillRect/>
          </a:stretch>
        </p:blipFill>
        <p:spPr bwMode="auto">
          <a:xfrm>
            <a:off x="4076361" y="3906982"/>
            <a:ext cx="10071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4ED8FA8F-B287-4E66-9C92-9ACBBA3661C1}"/>
              </a:ext>
            </a:extLst>
          </p:cNvPr>
          <p:cNvSpPr/>
          <p:nvPr/>
        </p:nvSpPr>
        <p:spPr>
          <a:xfrm>
            <a:off x="4465847" y="3750709"/>
            <a:ext cx="5910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13" cstate="print"/>
          <a:srcRect l="7864" r="7876"/>
          <a:stretch>
            <a:fillRect/>
          </a:stretch>
        </p:blipFill>
        <p:spPr bwMode="auto">
          <a:xfrm>
            <a:off x="5611091" y="3899046"/>
            <a:ext cx="2757055" cy="218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14" cstate="print"/>
          <a:srcRect l="5812" r="6233"/>
          <a:stretch>
            <a:fillRect/>
          </a:stretch>
        </p:blipFill>
        <p:spPr bwMode="auto">
          <a:xfrm>
            <a:off x="7329055" y="3899044"/>
            <a:ext cx="1039089" cy="78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C22AE3C8-B7B2-442B-B539-54D12D72CBB7}"/>
              </a:ext>
            </a:extLst>
          </p:cNvPr>
          <p:cNvSpPr/>
          <p:nvPr/>
        </p:nvSpPr>
        <p:spPr>
          <a:xfrm>
            <a:off x="7832239" y="3777167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de-DE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7298761F-9353-45C3-A3F8-CD4CC664093F}"/>
              </a:ext>
            </a:extLst>
          </p:cNvPr>
          <p:cNvSpPr/>
          <p:nvPr/>
        </p:nvSpPr>
        <p:spPr>
          <a:xfrm>
            <a:off x="11078387" y="3773252"/>
            <a:ext cx="502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de-DE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 rot="21002603">
            <a:off x="3111703" y="5350248"/>
            <a:ext cx="2211861" cy="5232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>
                <a:solidFill>
                  <a:srgbClr val="FF0000"/>
                </a:solidFill>
                <a:latin typeface="+mj-lt"/>
              </a:rPr>
              <a:t>Mais</a:t>
            </a:r>
            <a:endParaRPr lang="de-DE" sz="2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 rot="21002603">
            <a:off x="6700032" y="5419522"/>
            <a:ext cx="2211861" cy="5232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>
                <a:solidFill>
                  <a:srgbClr val="FF0000"/>
                </a:solidFill>
                <a:latin typeface="+mj-lt"/>
              </a:rPr>
              <a:t>Tomate</a:t>
            </a:r>
            <a:endParaRPr lang="de-DE" sz="2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9568D60-7E2E-4ABA-A59B-4AECE31B95D9}"/>
              </a:ext>
            </a:extLst>
          </p:cNvPr>
          <p:cNvSpPr txBox="1"/>
          <p:nvPr/>
        </p:nvSpPr>
        <p:spPr>
          <a:xfrm rot="21002603">
            <a:off x="9637195" y="5114723"/>
            <a:ext cx="2211861" cy="5232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>
                <a:solidFill>
                  <a:srgbClr val="FF0000"/>
                </a:solidFill>
                <a:latin typeface="+mj-lt"/>
              </a:rPr>
              <a:t>Zitrone</a:t>
            </a:r>
            <a:endParaRPr lang="de-DE" sz="28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52454">
            <a:off x="10791669" y="-104924"/>
            <a:ext cx="1631183" cy="16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528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41" grpId="0" animBg="1"/>
      <p:bldP spid="42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8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rmAutofit fontScale="92500" lnSpcReduction="20000"/>
          </a:bodyPr>
          <a:lstStyle/>
          <a:p>
            <a:r>
              <a:rPr lang="de-DE" sz="5400" dirty="0">
                <a:latin typeface="+mj-lt"/>
              </a:rPr>
              <a:t>DIE FRAGEN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>
              <a:tabLst>
                <a:tab pos="3135313" algn="l"/>
              </a:tabLst>
            </a:pPr>
            <a:r>
              <a:rPr lang="de-DE" sz="4600" dirty="0">
                <a:latin typeface="Arial" pitchFamily="34" charset="0"/>
                <a:cs typeface="Arial" pitchFamily="34" charset="0"/>
              </a:rPr>
              <a:t>Karaoke-Bar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63948" y="233893"/>
            <a:ext cx="9969104" cy="6439049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+mj-lt"/>
                <a:cs typeface="Calibri Light" panose="020F0302020204030204" pitchFamily="34" charset="0"/>
              </a:rPr>
              <a:t>Was sind das für englische Hits?</a:t>
            </a:r>
          </a:p>
          <a:p>
            <a:pPr>
              <a:lnSpc>
                <a:spcPct val="150000"/>
              </a:lnSpc>
            </a:pPr>
            <a:r>
              <a:rPr lang="de-DE" sz="2400" u="sng" dirty="0">
                <a:latin typeface="+mj-lt"/>
                <a:cs typeface="Calibri Light" panose="020F0302020204030204" pitchFamily="34" charset="0"/>
              </a:rPr>
              <a:t>1.Song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„Denn ich bin glücklich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Klatsche mit, wenn du dich wie ein Raum ohne Dach fühlst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Denn ich bin glücklich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Klatsche mit, wenn du denkst, Glücklichsein ist die Wahrheit“</a:t>
            </a:r>
          </a:p>
          <a:p>
            <a:pPr>
              <a:lnSpc>
                <a:spcPct val="150000"/>
              </a:lnSpc>
            </a:pPr>
            <a:r>
              <a:rPr lang="de-DE" sz="2400" u="sng" dirty="0">
                <a:latin typeface="+mj-lt"/>
                <a:cs typeface="Calibri Light" panose="020F0302020204030204" pitchFamily="34" charset="0"/>
              </a:rPr>
              <a:t>2.Song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„Hey, ich hab dich gerade erst getroffen,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und das ist verrückt,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aber hier ist meine Nummer, 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Also rufst du mich vielleicht mal an?“</a:t>
            </a:r>
          </a:p>
          <a:p>
            <a:pPr>
              <a:lnSpc>
                <a:spcPct val="150000"/>
              </a:lnSpc>
            </a:pPr>
            <a:r>
              <a:rPr lang="de-DE" sz="2400" u="sng" dirty="0">
                <a:latin typeface="+mj-lt"/>
                <a:cs typeface="Calibri Light" panose="020F0302020204030204" pitchFamily="34" charset="0"/>
              </a:rPr>
              <a:t>3.Song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„Du bist also ein harter Kerl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Einer, der es echt wild mag</a:t>
            </a:r>
          </a:p>
          <a:p>
            <a:r>
              <a:rPr lang="de-DE" sz="2400" dirty="0">
                <a:latin typeface="+mj-lt"/>
                <a:cs typeface="Calibri Light" panose="020F0302020204030204" pitchFamily="34" charset="0"/>
              </a:rPr>
              <a:t>Einer, der einfach nicht genug kriegen kann“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8 – Fragen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46980A7-E320-4797-A85C-8869047BD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2" y="4990389"/>
            <a:ext cx="1682553" cy="16825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9509784-2892-4E58-A49B-3CC24B0AD4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24" y="4091126"/>
            <a:ext cx="2776205" cy="27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99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>
              <a:tabLst>
                <a:tab pos="3135313" algn="l"/>
              </a:tabLst>
            </a:pPr>
            <a:r>
              <a:rPr lang="de-DE" sz="4600" dirty="0">
                <a:latin typeface="Arial" pitchFamily="34" charset="0"/>
                <a:cs typeface="Arial" pitchFamily="34" charset="0"/>
              </a:rPr>
              <a:t>Karaoke-Bar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222896" y="233894"/>
            <a:ext cx="9827590" cy="6463308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+mj-lt"/>
                <a:cs typeface="Calibri Light" panose="020F0302020204030204" pitchFamily="34" charset="0"/>
              </a:rPr>
              <a:t>Welche Songs sind gesucht?</a:t>
            </a:r>
          </a:p>
          <a:p>
            <a:r>
              <a:rPr lang="de-DE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1.</a:t>
            </a:r>
          </a:p>
          <a:p>
            <a:endParaRPr lang="de-DE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2.</a:t>
            </a:r>
          </a:p>
          <a:p>
            <a:endParaRPr lang="de-DE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3.</a:t>
            </a:r>
          </a:p>
          <a:p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400" dirty="0">
              <a:latin typeface="Im Wunderland" panose="02000500000000000000" pitchFamily="2" charset="0"/>
            </a:endParaRPr>
          </a:p>
          <a:p>
            <a:endParaRPr lang="de-DE" sz="1400" b="1" dirty="0">
              <a:latin typeface="Im Wunderland" panose="02000500000000000000" pitchFamily="2" charset="0"/>
            </a:endParaRPr>
          </a:p>
          <a:p>
            <a:endParaRPr lang="de-DE" sz="1400" b="1" dirty="0">
              <a:latin typeface="Im Wunderland" panose="02000500000000000000" pitchFamily="2" charset="0"/>
            </a:endParaRPr>
          </a:p>
          <a:p>
            <a:endParaRPr lang="de-DE" sz="1400" b="1" dirty="0">
              <a:latin typeface="Im Wunderland" panose="02000500000000000000" pitchFamily="2" charset="0"/>
            </a:endParaRPr>
          </a:p>
          <a:p>
            <a:endParaRPr lang="de-DE" sz="1400" b="1" dirty="0">
              <a:latin typeface="Im Wunderland" panose="02000500000000000000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8 – Fragen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4179FEE-1E9B-4B2A-BAF0-50F3E7B66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26181" r="23899" b="25976"/>
          <a:stretch>
            <a:fillRect/>
          </a:stretch>
        </p:blipFill>
        <p:spPr>
          <a:xfrm>
            <a:off x="2438400" y="729343"/>
            <a:ext cx="1469571" cy="1349828"/>
          </a:xfrm>
          <a:prstGeom prst="rect">
            <a:avLst/>
          </a:prstGeom>
        </p:spPr>
      </p:pic>
      <p:pic>
        <p:nvPicPr>
          <p:cNvPr id="12" name="Grafik 11" descr="Ein Bild, das dunkel, Licht enthält.&#10;&#10;Automatisch generierte Beschreibung">
            <a:extLst>
              <a:ext uri="{FF2B5EF4-FFF2-40B4-BE49-F238E27FC236}">
                <a16:creationId xmlns:a16="http://schemas.microsoft.com/office/drawing/2014/main" id="{477AAFA7-A19E-4509-B379-EBB8E26D0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781" y="265989"/>
            <a:ext cx="2215552" cy="2215552"/>
          </a:xfrm>
          <a:prstGeom prst="rect">
            <a:avLst/>
          </a:prstGeom>
        </p:spPr>
      </p:pic>
      <p:pic>
        <p:nvPicPr>
          <p:cNvPr id="14" name="Grafik 13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3BAAC719-6320-4696-9140-2D04CECBB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04" y="2141054"/>
            <a:ext cx="2438268" cy="2438268"/>
          </a:xfrm>
          <a:prstGeom prst="rect">
            <a:avLst/>
          </a:prstGeom>
        </p:spPr>
      </p:pic>
      <p:pic>
        <p:nvPicPr>
          <p:cNvPr id="16" name="Grafik 15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1EF83A42-2086-4269-A3A8-CF58119155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82" y="2267780"/>
            <a:ext cx="2184816" cy="2184816"/>
          </a:xfrm>
          <a:prstGeom prst="rect">
            <a:avLst/>
          </a:prstGeom>
        </p:spPr>
      </p:pic>
      <p:pic>
        <p:nvPicPr>
          <p:cNvPr id="18" name="Grafik 17" descr="Ein Bild, das Spielzeug, Puppe, dunkel enthält.&#10;&#10;Automatisch generierte Beschreibung">
            <a:extLst>
              <a:ext uri="{FF2B5EF4-FFF2-40B4-BE49-F238E27FC236}">
                <a16:creationId xmlns:a16="http://schemas.microsoft.com/office/drawing/2014/main" id="{D62B73A5-06A9-4A71-984D-6F5A3ACB9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71" y="2429472"/>
            <a:ext cx="1887523" cy="1887523"/>
          </a:xfrm>
          <a:prstGeom prst="rect">
            <a:avLst/>
          </a:prstGeom>
        </p:spPr>
      </p:pic>
      <p:pic>
        <p:nvPicPr>
          <p:cNvPr id="20" name="Grafik 19" descr="Ein Bild, das Poolball enthält.&#10;&#10;Automatisch generierte Beschreibung">
            <a:extLst>
              <a:ext uri="{FF2B5EF4-FFF2-40B4-BE49-F238E27FC236}">
                <a16:creationId xmlns:a16="http://schemas.microsoft.com/office/drawing/2014/main" id="{9AEBAED6-1964-4087-BEE7-4215382579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8916" y="2632044"/>
            <a:ext cx="1593908" cy="1593908"/>
          </a:xfrm>
          <a:prstGeom prst="rect">
            <a:avLst/>
          </a:prstGeom>
        </p:spPr>
      </p:pic>
      <p:pic>
        <p:nvPicPr>
          <p:cNvPr id="22" name="Grafik 21" descr="Ein Bild, das dunkel, Hauskatze enthält.&#10;&#10;Automatisch generierte Beschreibung">
            <a:extLst>
              <a:ext uri="{FF2B5EF4-FFF2-40B4-BE49-F238E27FC236}">
                <a16:creationId xmlns:a16="http://schemas.microsoft.com/office/drawing/2014/main" id="{4C6D5CBF-8A2D-4E72-A8F4-4B4332D722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32" y="3191413"/>
            <a:ext cx="4389190" cy="4389190"/>
          </a:xfrm>
          <a:prstGeom prst="rect">
            <a:avLst/>
          </a:prstGeom>
        </p:spPr>
      </p:pic>
      <p:pic>
        <p:nvPicPr>
          <p:cNvPr id="24" name="Grafik 23" descr="Ein Bild, das Licht enthält.&#10;&#10;Automatisch generierte Beschreibung">
            <a:extLst>
              <a:ext uri="{FF2B5EF4-FFF2-40B4-BE49-F238E27FC236}">
                <a16:creationId xmlns:a16="http://schemas.microsoft.com/office/drawing/2014/main" id="{2A05583A-4C49-401C-80A4-473BB18249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13" y="3452550"/>
            <a:ext cx="3924475" cy="3924475"/>
          </a:xfrm>
          <a:prstGeom prst="rect">
            <a:avLst/>
          </a:prstGeom>
        </p:spPr>
      </p:pic>
      <p:pic>
        <p:nvPicPr>
          <p:cNvPr id="26" name="Grafik 25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9FC2A614-9382-49F3-832C-F267E9C059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68" y="4195321"/>
            <a:ext cx="2438931" cy="243893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A487B57-BBE0-4877-9AF8-B27D06C08E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55" y="5165152"/>
            <a:ext cx="1682553" cy="168255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BA972FC-C345-44F1-9686-2712EF7CC9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12" y="188234"/>
            <a:ext cx="2443810" cy="244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5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8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rmAutofit fontScale="85000" lnSpcReduction="10000"/>
          </a:bodyPr>
          <a:lstStyle/>
          <a:p>
            <a:r>
              <a:rPr lang="de-DE" sz="5400" dirty="0">
                <a:latin typeface="+mj-lt"/>
              </a:rPr>
              <a:t>DIE ANTWORTEN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>
              <a:tabLst>
                <a:tab pos="3135313" algn="l"/>
              </a:tabLst>
            </a:pPr>
            <a:r>
              <a:rPr lang="de-DE" sz="4600" dirty="0">
                <a:latin typeface="Arial" pitchFamily="34" charset="0"/>
                <a:cs typeface="Arial" pitchFamily="34" charset="0"/>
              </a:rPr>
              <a:t>Karaoke-Bar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69959" y="174171"/>
            <a:ext cx="9969104" cy="6555641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200" b="1" dirty="0">
                <a:latin typeface="+mj-lt"/>
                <a:cs typeface="Calibri Light" panose="020F0302020204030204" pitchFamily="34" charset="0"/>
              </a:rPr>
              <a:t>Was sind das für englische Hits?</a:t>
            </a:r>
          </a:p>
          <a:p>
            <a:pPr>
              <a:lnSpc>
                <a:spcPct val="150000"/>
              </a:lnSpc>
            </a:pPr>
            <a:r>
              <a:rPr lang="de-DE" sz="2400" u="sng" dirty="0">
                <a:latin typeface="+mj-lt"/>
                <a:cs typeface="Calibri Light" panose="020F0302020204030204" pitchFamily="34" charset="0"/>
              </a:rPr>
              <a:t>1.Song</a:t>
            </a:r>
            <a:r>
              <a:rPr lang="de-DE" sz="2400" dirty="0">
                <a:latin typeface="+mj-lt"/>
                <a:cs typeface="Calibri Light" panose="020F0302020204030204" pitchFamily="34" charset="0"/>
              </a:rPr>
              <a:t>: Happy-</a:t>
            </a:r>
            <a:r>
              <a:rPr lang="de-DE" sz="2400" dirty="0" err="1">
                <a:latin typeface="+mj-lt"/>
                <a:cs typeface="Calibri Light" panose="020F0302020204030204" pitchFamily="34" charset="0"/>
              </a:rPr>
              <a:t>Pharell</a:t>
            </a:r>
            <a:r>
              <a:rPr lang="de-DE" sz="2400" dirty="0">
                <a:latin typeface="+mj-lt"/>
                <a:cs typeface="Calibri Light" panose="020F0302020204030204" pitchFamily="34" charset="0"/>
              </a:rPr>
              <a:t> Williams</a:t>
            </a:r>
            <a:endParaRPr lang="de-DE" sz="2400" u="sng" dirty="0"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 u="sng" dirty="0">
                <a:latin typeface="+mj-lt"/>
                <a:cs typeface="Calibri Light" panose="020F0302020204030204" pitchFamily="34" charset="0"/>
              </a:rPr>
              <a:t>2.Song</a:t>
            </a:r>
            <a:r>
              <a:rPr lang="de-DE" sz="2400" dirty="0">
                <a:latin typeface="+mj-lt"/>
                <a:cs typeface="Calibri Light" panose="020F0302020204030204" pitchFamily="34" charset="0"/>
              </a:rPr>
              <a:t>:Call </a:t>
            </a:r>
            <a:r>
              <a:rPr lang="de-DE" sz="2400" dirty="0" err="1">
                <a:latin typeface="+mj-lt"/>
                <a:cs typeface="Calibri Light" panose="020F0302020204030204" pitchFamily="34" charset="0"/>
              </a:rPr>
              <a:t>me</a:t>
            </a:r>
            <a:r>
              <a:rPr lang="de-DE" sz="2400" dirty="0">
                <a:latin typeface="+mj-lt"/>
                <a:cs typeface="Calibri Light" panose="020F0302020204030204" pitchFamily="34" charset="0"/>
              </a:rPr>
              <a:t> </a:t>
            </a:r>
            <a:r>
              <a:rPr lang="de-DE" sz="2400" dirty="0" err="1">
                <a:latin typeface="+mj-lt"/>
                <a:cs typeface="Calibri Light" panose="020F0302020204030204" pitchFamily="34" charset="0"/>
              </a:rPr>
              <a:t>maybe</a:t>
            </a:r>
            <a:r>
              <a:rPr lang="de-DE" sz="2400" dirty="0">
                <a:latin typeface="+mj-lt"/>
                <a:cs typeface="Calibri Light" panose="020F0302020204030204" pitchFamily="34" charset="0"/>
              </a:rPr>
              <a:t>-</a:t>
            </a:r>
            <a:endParaRPr lang="de-DE" sz="2400" u="sng" dirty="0"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 u="sng" dirty="0">
                <a:latin typeface="+mj-lt"/>
                <a:cs typeface="Calibri Light" panose="020F0302020204030204" pitchFamily="34" charset="0"/>
              </a:rPr>
              <a:t>3.Song</a:t>
            </a:r>
            <a:r>
              <a:rPr lang="de-DE" sz="2400" dirty="0">
                <a:latin typeface="+mj-lt"/>
                <a:cs typeface="Calibri Light" panose="020F0302020204030204" pitchFamily="34" charset="0"/>
              </a:rPr>
              <a:t>: Bad Guy-Billie </a:t>
            </a:r>
            <a:r>
              <a:rPr lang="de-DE" sz="2400" dirty="0" err="1">
                <a:latin typeface="+mj-lt"/>
                <a:cs typeface="Calibri Light" panose="020F0302020204030204" pitchFamily="34" charset="0"/>
              </a:rPr>
              <a:t>Eilish</a:t>
            </a:r>
            <a:endParaRPr lang="de-DE" sz="2400" dirty="0"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2400" u="sng" dirty="0"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3200" b="1" dirty="0">
                <a:latin typeface="+mj-lt"/>
                <a:cs typeface="Calibri Light" panose="020F0302020204030204" pitchFamily="34" charset="0"/>
              </a:rPr>
              <a:t>Welche Songs sind gesucht?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sz="2400" dirty="0">
                <a:latin typeface="+mj-lt"/>
                <a:cs typeface="Calibri Light" panose="020F0302020204030204" pitchFamily="34" charset="0"/>
              </a:rPr>
              <a:t>Holy - Justin Bieber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sz="2400" dirty="0">
                <a:latin typeface="+mj-lt"/>
                <a:cs typeface="Calibri Light" panose="020F0302020204030204" pitchFamily="34" charset="0"/>
              </a:rPr>
              <a:t>Monster – Culcha Candela oder Justin Bieber, Shawn Mendes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sz="2400" dirty="0">
                <a:latin typeface="+mj-lt"/>
                <a:cs typeface="Calibri Light" panose="020F0302020204030204" pitchFamily="34" charset="0"/>
              </a:rPr>
              <a:t>Stups, der kleine Osterhase</a:t>
            </a:r>
            <a:r>
              <a:rPr lang="de-DE" sz="2400" u="sng" dirty="0">
                <a:latin typeface="+mj-lt"/>
                <a:cs typeface="Calibri Light" panose="020F030202020403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de-DE" sz="2400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de-DE" sz="2400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8 – Antworten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6127F67-C585-4557-A234-044B61700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1" y="5122510"/>
            <a:ext cx="1682553" cy="16825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307144-4F36-46CD-820A-F75AFB010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83" y="2731318"/>
            <a:ext cx="2776205" cy="27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96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5C4899-2A0A-4C3E-AF38-3DF7316D3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66" y="255152"/>
            <a:ext cx="4665191" cy="4665191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3743" y="4665105"/>
            <a:ext cx="6553199" cy="1885116"/>
          </a:xfrm>
        </p:spPr>
        <p:txBody>
          <a:bodyPr>
            <a:noAutofit/>
          </a:bodyPr>
          <a:lstStyle/>
          <a:p>
            <a:r>
              <a:rPr lang="de-DE" sz="6000" dirty="0">
                <a:solidFill>
                  <a:schemeClr val="bg1"/>
                </a:solidFill>
                <a:latin typeface="+mj-lt"/>
              </a:rPr>
              <a:t>Sieger*</a:t>
            </a:r>
            <a:r>
              <a:rPr lang="de-DE" sz="6000" dirty="0" err="1">
                <a:solidFill>
                  <a:schemeClr val="bg1"/>
                </a:solidFill>
                <a:latin typeface="+mj-lt"/>
              </a:rPr>
              <a:t>innenehrung</a:t>
            </a:r>
            <a:endParaRPr lang="de-DE" sz="6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Gerader Verbinder 6">
            <a:extLst>
              <a:ext uri="{FF2B5EF4-FFF2-40B4-BE49-F238E27FC236}">
                <a16:creationId xmlns:a16="http://schemas.microsoft.com/office/drawing/2014/main" id="{5A9FCC2B-FC20-4D29-BD28-BEC89A59C7C5}"/>
              </a:ext>
            </a:extLst>
          </p:cNvPr>
          <p:cNvCxnSpPr/>
          <p:nvPr/>
        </p:nvCxnSpPr>
        <p:spPr>
          <a:xfrm flipV="1">
            <a:off x="3895888" y="4401014"/>
            <a:ext cx="3853679" cy="159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33263">
            <a:off x="514065" y="1153778"/>
            <a:ext cx="2893601" cy="289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98870">
            <a:off x="8266960" y="295336"/>
            <a:ext cx="3869064" cy="386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903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>
              <a:tabLst>
                <a:tab pos="3135313" algn="l"/>
              </a:tabLst>
            </a:pPr>
            <a:r>
              <a:rPr lang="de-DE" sz="4600" dirty="0" err="1">
                <a:latin typeface="Arial" pitchFamily="34" charset="0"/>
                <a:cs typeface="Arial" pitchFamily="34" charset="0"/>
              </a:rPr>
              <a:t>Wechstaben</a:t>
            </a:r>
            <a:r>
              <a:rPr lang="de-DE" sz="46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4600" dirty="0" err="1">
                <a:latin typeface="Arial" pitchFamily="34" charset="0"/>
                <a:cs typeface="Arial" pitchFamily="34" charset="0"/>
              </a:rPr>
              <a:t>verbuchselt</a:t>
            </a:r>
            <a:endParaRPr lang="de-DE" sz="4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74834" y="179463"/>
            <a:ext cx="9969104" cy="6463308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endParaRPr lang="de-DE" sz="1400" b="1" dirty="0">
              <a:latin typeface="Im Wunderland" panose="02000500000000000000" pitchFamily="2" charset="0"/>
            </a:endParaRPr>
          </a:p>
          <a:p>
            <a:r>
              <a:rPr lang="de-DE" sz="4000" b="1" dirty="0">
                <a:latin typeface="+mj-lt"/>
              </a:rPr>
              <a:t>Sortiere die Buchstaben zu einem Wort</a:t>
            </a:r>
          </a:p>
          <a:p>
            <a:endParaRPr lang="de-DE" sz="3200" b="1" dirty="0">
              <a:latin typeface="Im Wunderland" panose="02000500000000000000" pitchFamily="2" charset="0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r>
              <a:rPr lang="de-DE" sz="3200" dirty="0" err="1">
                <a:latin typeface="+mj-lt"/>
              </a:rPr>
              <a:t>wgeeNron</a:t>
            </a:r>
            <a:r>
              <a:rPr lang="de-DE" sz="3200" dirty="0">
                <a:latin typeface="+mj-lt"/>
              </a:rPr>
              <a:t>	 5. </a:t>
            </a:r>
            <a:r>
              <a:rPr lang="de-DE" sz="3200" dirty="0" err="1">
                <a:latin typeface="+mj-lt"/>
              </a:rPr>
              <a:t>hceikFrrna</a:t>
            </a:r>
            <a:endParaRPr lang="de-DE" sz="32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r>
              <a:rPr lang="de-DE" sz="3200" dirty="0" err="1">
                <a:latin typeface="+mj-lt"/>
              </a:rPr>
              <a:t>silaBrien</a:t>
            </a:r>
            <a:r>
              <a:rPr lang="de-DE" sz="3200" dirty="0">
                <a:latin typeface="+mj-lt"/>
              </a:rPr>
              <a:t> 	 6. </a:t>
            </a:r>
            <a:r>
              <a:rPr lang="de-DE" sz="3200" dirty="0" err="1">
                <a:latin typeface="+mj-lt"/>
              </a:rPr>
              <a:t>emtsrdAma</a:t>
            </a:r>
            <a:endParaRPr lang="de-DE" sz="32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FontTx/>
              <a:buAutoNum type="arabicPeriod"/>
              <a:tabLst>
                <a:tab pos="5832475" algn="l"/>
              </a:tabLst>
            </a:pPr>
            <a:r>
              <a:rPr lang="de-DE" sz="3200" dirty="0" err="1">
                <a:latin typeface="+mj-lt"/>
              </a:rPr>
              <a:t>nBreil</a:t>
            </a:r>
            <a:r>
              <a:rPr lang="de-DE" sz="3200" dirty="0">
                <a:latin typeface="+mj-lt"/>
              </a:rPr>
              <a:t>	7. </a:t>
            </a:r>
            <a:r>
              <a:rPr lang="de-DE" sz="3200" dirty="0" err="1">
                <a:latin typeface="+mj-lt"/>
              </a:rPr>
              <a:t>nadaKa</a:t>
            </a:r>
            <a:endParaRPr lang="de-DE" sz="3200" dirty="0">
              <a:latin typeface="+mj-lt"/>
            </a:endParaRPr>
          </a:p>
          <a:p>
            <a:pPr marL="636588" indent="-457200">
              <a:buFontTx/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FontTx/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FontTx/>
              <a:buAutoNum type="arabicPeriod"/>
              <a:tabLst>
                <a:tab pos="5832475" algn="l"/>
              </a:tabLst>
            </a:pPr>
            <a:r>
              <a:rPr lang="de-DE" sz="3200" dirty="0" err="1">
                <a:latin typeface="+mj-lt"/>
              </a:rPr>
              <a:t>Sariümdeak</a:t>
            </a:r>
            <a:r>
              <a:rPr lang="de-DE" sz="3200" dirty="0">
                <a:latin typeface="+mj-lt"/>
              </a:rPr>
              <a:t>	8. </a:t>
            </a:r>
            <a:r>
              <a:rPr lang="de-DE" sz="3200" dirty="0" err="1">
                <a:latin typeface="+mj-lt"/>
              </a:rPr>
              <a:t>sittaAknr</a:t>
            </a:r>
            <a:endParaRPr lang="de-DE" sz="3200" dirty="0">
              <a:latin typeface="+mj-lt"/>
            </a:endParaRPr>
          </a:p>
          <a:p>
            <a:pPr marL="636588" indent="-457200">
              <a:buFontTx/>
              <a:buAutoNum type="arabicPeriod"/>
              <a:tabLst>
                <a:tab pos="5832475" algn="l"/>
              </a:tabLst>
            </a:pPr>
            <a:endParaRPr lang="de-DE" sz="3200" dirty="0">
              <a:latin typeface="+mj-lt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1 – die Fragen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5B502B-BBD7-49DE-B4B3-850B4F977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20" y="5571419"/>
            <a:ext cx="1286003" cy="12860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2A1EAD3-2357-4BD6-8B3A-057178DEF2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9" y="3875263"/>
            <a:ext cx="4678313" cy="46783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31CBEE-3BCF-4E94-8EAB-B26761327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092">
            <a:off x="10619555" y="205147"/>
            <a:ext cx="1403873" cy="140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8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rmAutofit fontScale="85000" lnSpcReduction="10000"/>
          </a:bodyPr>
          <a:lstStyle/>
          <a:p>
            <a:r>
              <a:rPr lang="de-DE" sz="5400" dirty="0">
                <a:latin typeface="+mj-lt"/>
              </a:rPr>
              <a:t>DIE ANTWORTEN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>
              <a:tabLst>
                <a:tab pos="3135313" algn="l"/>
              </a:tabLst>
            </a:pPr>
            <a:r>
              <a:rPr lang="de-DE" sz="4600" dirty="0" err="1">
                <a:latin typeface="Arial" pitchFamily="34" charset="0"/>
                <a:cs typeface="Arial" pitchFamily="34" charset="0"/>
              </a:rPr>
              <a:t>Wechstaben</a:t>
            </a:r>
            <a:r>
              <a:rPr lang="de-DE" sz="46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4600" dirty="0" err="1">
                <a:latin typeface="Arial" pitchFamily="34" charset="0"/>
                <a:cs typeface="Arial" pitchFamily="34" charset="0"/>
              </a:rPr>
              <a:t>verbuchselt</a:t>
            </a:r>
            <a:endParaRPr lang="de-DE" sz="4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063948" y="179463"/>
            <a:ext cx="9969104" cy="6494085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endParaRPr lang="de-DE" sz="1200" b="1" dirty="0">
              <a:latin typeface="Im Wunderland" panose="02000500000000000000" pitchFamily="2" charset="0"/>
            </a:endParaRPr>
          </a:p>
          <a:p>
            <a:r>
              <a:rPr lang="de-DE" sz="4000" b="1" dirty="0">
                <a:latin typeface="+mj-lt"/>
              </a:rPr>
              <a:t>Sortiere die Buchstaben zu einem Wort</a:t>
            </a:r>
          </a:p>
          <a:p>
            <a:endParaRPr lang="de-DE" sz="2800" b="1" dirty="0">
              <a:latin typeface="Im Wunderland" panose="02000500000000000000" pitchFamily="2" charset="0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r>
              <a:rPr lang="de-DE" sz="2800" dirty="0" err="1">
                <a:latin typeface="+mj-lt"/>
              </a:rPr>
              <a:t>wgeeNron</a:t>
            </a:r>
            <a:r>
              <a:rPr lang="de-DE" sz="2800" dirty="0">
                <a:latin typeface="+mj-lt"/>
              </a:rPr>
              <a:t> = Norwegen	 5. </a:t>
            </a:r>
            <a:r>
              <a:rPr lang="de-DE" sz="2800" dirty="0" err="1">
                <a:latin typeface="+mj-lt"/>
              </a:rPr>
              <a:t>hceikFrrna</a:t>
            </a:r>
            <a:r>
              <a:rPr lang="de-DE" sz="2800" dirty="0">
                <a:latin typeface="+mj-lt"/>
              </a:rPr>
              <a:t> =  Frankreich</a:t>
            </a: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r>
              <a:rPr lang="de-DE" sz="2800" dirty="0" err="1">
                <a:latin typeface="+mj-lt"/>
              </a:rPr>
              <a:t>silaBrien</a:t>
            </a:r>
            <a:r>
              <a:rPr lang="de-DE" sz="2800" dirty="0">
                <a:latin typeface="+mj-lt"/>
              </a:rPr>
              <a:t> = Brasilien	 6.emtsrdAma =Amsterdam </a:t>
            </a: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FontTx/>
              <a:buAutoNum type="arabicPeriod"/>
              <a:tabLst>
                <a:tab pos="5832475" algn="l"/>
              </a:tabLst>
            </a:pPr>
            <a:r>
              <a:rPr lang="de-DE" sz="2800" dirty="0" err="1">
                <a:latin typeface="+mj-lt"/>
              </a:rPr>
              <a:t>nBreil</a:t>
            </a:r>
            <a:r>
              <a:rPr lang="de-DE" sz="2800" dirty="0">
                <a:latin typeface="+mj-lt"/>
              </a:rPr>
              <a:t> = Berlin	7. </a:t>
            </a:r>
            <a:r>
              <a:rPr lang="de-DE" sz="2800" dirty="0" err="1">
                <a:latin typeface="+mj-lt"/>
              </a:rPr>
              <a:t>nadaKa</a:t>
            </a:r>
            <a:r>
              <a:rPr lang="de-DE" sz="2800" dirty="0">
                <a:latin typeface="+mj-lt"/>
              </a:rPr>
              <a:t> = Kanada</a:t>
            </a: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r>
              <a:rPr lang="de-DE" sz="2800" dirty="0" err="1">
                <a:latin typeface="+mj-lt"/>
              </a:rPr>
              <a:t>Sariümdeak</a:t>
            </a:r>
            <a:r>
              <a:rPr lang="de-DE" sz="2800" dirty="0">
                <a:latin typeface="+mj-lt"/>
              </a:rPr>
              <a:t>= Südamerika	8. </a:t>
            </a:r>
            <a:r>
              <a:rPr lang="de-DE" sz="2800" dirty="0" err="1">
                <a:latin typeface="+mj-lt"/>
              </a:rPr>
              <a:t>sittaAknr</a:t>
            </a:r>
            <a:r>
              <a:rPr lang="de-DE" sz="2800" dirty="0">
                <a:latin typeface="+mj-lt"/>
              </a:rPr>
              <a:t>=Antarktis</a:t>
            </a: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  <a:p>
            <a:pPr marL="636588" indent="-457200">
              <a:buAutoNum type="arabicPeriod"/>
              <a:tabLst>
                <a:tab pos="5832475" algn="l"/>
              </a:tabLst>
            </a:pPr>
            <a:endParaRPr lang="de-DE" sz="2800" dirty="0">
              <a:latin typeface="+mj-lt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1 – die Antworten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5B502B-BBD7-49DE-B4B3-850B4F977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20" y="5571419"/>
            <a:ext cx="1286003" cy="12860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6A27066-40F5-4213-973B-B711F7DC1A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81" y="3875263"/>
            <a:ext cx="4678313" cy="46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4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Autofit/>
          </a:bodyPr>
          <a:lstStyle/>
          <a:p>
            <a:r>
              <a:rPr lang="de-DE" sz="4600" dirty="0">
                <a:latin typeface="+mj-lt"/>
              </a:rPr>
              <a:t>DIE FRAGEN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10082767" y="4146834"/>
            <a:ext cx="1692978" cy="167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24C31C-0CEB-4E28-A853-2D1E1B045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340891-6596-42FA-A662-5D7EF7BE124E}"/>
              </a:ext>
            </a:extLst>
          </p:cNvPr>
          <p:cNvSpPr/>
          <p:nvPr/>
        </p:nvSpPr>
        <p:spPr>
          <a:xfrm>
            <a:off x="-35941" y="-9331"/>
            <a:ext cx="1911394" cy="685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2256FA-46EC-4639-9E77-AA1CCBBB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004" y="2760036"/>
            <a:ext cx="6858000" cy="1337924"/>
          </a:xfrm>
        </p:spPr>
        <p:txBody>
          <a:bodyPr>
            <a:normAutofit/>
          </a:bodyPr>
          <a:lstStyle/>
          <a:p>
            <a:pPr algn="ctr"/>
            <a:r>
              <a:rPr lang="de-DE" sz="4600" dirty="0">
                <a:latin typeface="Arial" pitchFamily="34" charset="0"/>
                <a:cs typeface="Arial" pitchFamily="34" charset="0"/>
              </a:rPr>
              <a:t>Markenopfer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F7D6A5A-FB4D-44FF-A8F1-464EF2815287}"/>
              </a:ext>
            </a:extLst>
          </p:cNvPr>
          <p:cNvSpPr txBox="1">
            <a:spLocks/>
          </p:cNvSpPr>
          <p:nvPr/>
        </p:nvSpPr>
        <p:spPr>
          <a:xfrm rot="16200000">
            <a:off x="-2817286" y="2929078"/>
            <a:ext cx="6857999" cy="99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Runde 2 – die Fragen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AC6B21A-9453-4B9D-B581-70B464A4036A}"/>
              </a:ext>
            </a:extLst>
          </p:cNvPr>
          <p:cNvSpPr/>
          <p:nvPr/>
        </p:nvSpPr>
        <p:spPr>
          <a:xfrm>
            <a:off x="2041059" y="180022"/>
            <a:ext cx="9997701" cy="6590931"/>
          </a:xfrm>
          <a:prstGeom prst="rect">
            <a:avLst/>
          </a:prstGeom>
          <a:solidFill>
            <a:srgbClr val="E7E6E6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E57DE3F-5FEC-CA4D-8DE1-1B8B85477DB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8" t="84078" r="52048" b="4880"/>
          <a:stretch/>
        </p:blipFill>
        <p:spPr bwMode="auto">
          <a:xfrm>
            <a:off x="5042872" y="1311232"/>
            <a:ext cx="1749814" cy="17911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9152A06-7C70-AD44-A8A7-B66DF1623DC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 t="22230" r="42234" b="68465"/>
          <a:stretch/>
        </p:blipFill>
        <p:spPr bwMode="auto">
          <a:xfrm>
            <a:off x="7394786" y="1343890"/>
            <a:ext cx="1956042" cy="1769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FA4A9C5-30B9-0B44-BB7D-2CC78BF0889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3" t="53729" r="55930" b="35682"/>
          <a:stretch/>
        </p:blipFill>
        <p:spPr bwMode="auto">
          <a:xfrm>
            <a:off x="10040371" y="1338723"/>
            <a:ext cx="1781516" cy="1752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4" descr="Mastercard is dropping its name from its logo as it prepares for paying  with a card to go out of fashion"/>
          <p:cNvPicPr>
            <a:picLocks noChangeAspect="1" noChangeArrowheads="1"/>
          </p:cNvPicPr>
          <p:nvPr/>
        </p:nvPicPr>
        <p:blipFill>
          <a:blip r:embed="rId5" cstate="print"/>
          <a:srcRect l="13179" r="13619" b="3100"/>
          <a:stretch>
            <a:fillRect/>
          </a:stretch>
        </p:blipFill>
        <p:spPr bwMode="auto">
          <a:xfrm>
            <a:off x="7543797" y="4100853"/>
            <a:ext cx="1774375" cy="1761602"/>
          </a:xfrm>
          <a:prstGeom prst="rect">
            <a:avLst/>
          </a:prstGeom>
          <a:noFill/>
        </p:spPr>
      </p:pic>
      <p:pic>
        <p:nvPicPr>
          <p:cNvPr id="20" name="Picture 6" descr="Meister Proper (marcoshmidt25) auf Pinter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4233" y="1295400"/>
            <a:ext cx="1850571" cy="1850571"/>
          </a:xfrm>
          <a:prstGeom prst="rect">
            <a:avLst/>
          </a:prstGeom>
          <a:noFill/>
        </p:spPr>
      </p:pic>
      <p:pic>
        <p:nvPicPr>
          <p:cNvPr id="21" name="Picture 8" descr="Logos Quiz Level 11-45 Answers - Logo Quiz Game Answ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2121" y="4079877"/>
            <a:ext cx="1760310" cy="1760310"/>
          </a:xfrm>
          <a:prstGeom prst="rect">
            <a:avLst/>
          </a:prstGeom>
          <a:noFill/>
        </p:spPr>
      </p:pic>
      <p:sp>
        <p:nvSpPr>
          <p:cNvPr id="22" name="Rechteck 21"/>
          <p:cNvSpPr/>
          <p:nvPr/>
        </p:nvSpPr>
        <p:spPr>
          <a:xfrm>
            <a:off x="5551714" y="4724400"/>
            <a:ext cx="925286" cy="544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Picture 10" descr="Best Jeopardy:D Jeopardy Template"/>
          <p:cNvPicPr>
            <a:picLocks noChangeAspect="1" noChangeArrowheads="1"/>
          </p:cNvPicPr>
          <p:nvPr/>
        </p:nvPicPr>
        <p:blipFill>
          <a:blip r:embed="rId8" cstate="print"/>
          <a:srcRect l="9368" t="14876" r="9514" b="8512"/>
          <a:stretch>
            <a:fillRect/>
          </a:stretch>
        </p:blipFill>
        <p:spPr bwMode="auto">
          <a:xfrm>
            <a:off x="2579915" y="4100286"/>
            <a:ext cx="1915886" cy="1809449"/>
          </a:xfrm>
          <a:prstGeom prst="rect">
            <a:avLst/>
          </a:prstGeom>
          <a:noFill/>
        </p:spPr>
      </p:pic>
      <p:sp>
        <p:nvSpPr>
          <p:cNvPr id="24" name="Rechteck 23"/>
          <p:cNvSpPr/>
          <p:nvPr/>
        </p:nvSpPr>
        <p:spPr>
          <a:xfrm>
            <a:off x="3537857" y="4103914"/>
            <a:ext cx="947057" cy="576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2198914" y="1262743"/>
            <a:ext cx="54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1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680857" y="1306286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2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032171" y="133894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3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209800" y="4082144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5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9699174" y="12845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4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206342" y="3995057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7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822371" y="4049486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6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9775371" y="4027713"/>
            <a:ext cx="4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</a:rPr>
              <a:t>8</a:t>
            </a:r>
            <a:endParaRPr lang="de-DE" sz="2800" dirty="0">
              <a:latin typeface="Im Wunderland" pitchFamily="2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B76A7B5-65CA-4FCD-9439-368179D2957C}"/>
              </a:ext>
            </a:extLst>
          </p:cNvPr>
          <p:cNvSpPr txBox="1"/>
          <p:nvPr/>
        </p:nvSpPr>
        <p:spPr>
          <a:xfrm>
            <a:off x="2174686" y="152361"/>
            <a:ext cx="9004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e-DE" sz="500" dirty="0">
                <a:latin typeface="Lemon Tuesday" panose="02000506040000020004" pitchFamily="50" charset="0"/>
              </a:rPr>
            </a:br>
            <a:br>
              <a:rPr lang="de-DE" sz="500" dirty="0">
                <a:latin typeface="Lemon Tuesday" panose="02000506040000020004" pitchFamily="50" charset="0"/>
              </a:rPr>
            </a:br>
            <a:r>
              <a:rPr lang="de-DE" sz="3600" b="1" dirty="0">
                <a:latin typeface="+mj-lt"/>
              </a:rPr>
              <a:t>Zu welchen Marken gehören diese Labels? </a:t>
            </a:r>
            <a:endParaRPr lang="de-DE" sz="2400" b="1" dirty="0">
              <a:latin typeface="+mj-lt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10093653" y="4190377"/>
            <a:ext cx="1692978" cy="1677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2" descr="Logo Quiz Perfect Level 19 Answers! All Levels!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97405" y="4183287"/>
            <a:ext cx="1702708" cy="1702708"/>
          </a:xfrm>
          <a:prstGeom prst="rect">
            <a:avLst/>
          </a:prstGeom>
          <a:noFill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A6CB1A-54D8-47E4-BFA6-92D2DC6106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77" y="5571419"/>
            <a:ext cx="1437084" cy="1437084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596213">
            <a:off x="724964" y="4905041"/>
            <a:ext cx="1860476" cy="18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5288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54FD73F-5491-405D-8B98-34B7F159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4272ADE8-31D5-4B33-A367-BB208A06D4B2}"/>
              </a:ext>
            </a:extLst>
          </p:cNvPr>
          <p:cNvSpPr/>
          <p:nvPr/>
        </p:nvSpPr>
        <p:spPr>
          <a:xfrm>
            <a:off x="3719586" y="1178572"/>
            <a:ext cx="4752826" cy="4405745"/>
          </a:xfrm>
          <a:prstGeom prst="flowChartConnector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FF2C8-D385-4460-9709-426053C2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09" y="1891862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8000" dirty="0">
                <a:latin typeface="Arial" pitchFamily="34" charset="0"/>
                <a:cs typeface="Arial" pitchFamily="34" charset="0"/>
              </a:rPr>
              <a:t>Runde 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C99600-D5D7-46CF-8024-182336C28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813" y="3876733"/>
            <a:ext cx="4330262" cy="683284"/>
          </a:xfrm>
        </p:spPr>
        <p:txBody>
          <a:bodyPr>
            <a:normAutofit fontScale="85000" lnSpcReduction="10000"/>
          </a:bodyPr>
          <a:lstStyle/>
          <a:p>
            <a:r>
              <a:rPr lang="de-DE" sz="5400" dirty="0">
                <a:latin typeface="+mj-lt"/>
              </a:rPr>
              <a:t>DIE ANTWORTEN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205E262-D92A-4342-B0B8-8AF23F75A5F1}"/>
              </a:ext>
            </a:extLst>
          </p:cNvPr>
          <p:cNvCxnSpPr/>
          <p:nvPr/>
        </p:nvCxnSpPr>
        <p:spPr>
          <a:xfrm>
            <a:off x="4409090" y="3625114"/>
            <a:ext cx="33738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1E0E476-F585-48AC-BEFE-32BDE59F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11" y="2517118"/>
            <a:ext cx="4681314" cy="46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4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1236</Words>
  <Application>Microsoft Office PowerPoint</Application>
  <PresentationFormat>Breitbild</PresentationFormat>
  <Paragraphs>444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Im Wunderland</vt:lpstr>
      <vt:lpstr>Lemon Tuesday</vt:lpstr>
      <vt:lpstr>Wingdings</vt:lpstr>
      <vt:lpstr>Office</vt:lpstr>
      <vt:lpstr>PowerPoint-Präsentation</vt:lpstr>
      <vt:lpstr>PowerPoint-Präsentation</vt:lpstr>
      <vt:lpstr>Runde 1</vt:lpstr>
      <vt:lpstr>Wechstaben verbuchselt</vt:lpstr>
      <vt:lpstr>Runde 1</vt:lpstr>
      <vt:lpstr>Wechstaben verbuchselt</vt:lpstr>
      <vt:lpstr>Runde 2</vt:lpstr>
      <vt:lpstr>Markenopfer</vt:lpstr>
      <vt:lpstr>Runde 2</vt:lpstr>
      <vt:lpstr>Markenopfer</vt:lpstr>
      <vt:lpstr>Runde 3</vt:lpstr>
      <vt:lpstr>Rund um den Globus</vt:lpstr>
      <vt:lpstr>Rund um den Globus</vt:lpstr>
      <vt:lpstr>Runde 3</vt:lpstr>
      <vt:lpstr>Rund um den Globus</vt:lpstr>
      <vt:lpstr>Rund um den Globus</vt:lpstr>
      <vt:lpstr>PowerPoint-Präsentation</vt:lpstr>
      <vt:lpstr>Runde 4</vt:lpstr>
      <vt:lpstr>Was blüht denn da?</vt:lpstr>
      <vt:lpstr>Runde 4</vt:lpstr>
      <vt:lpstr>Was blüht denn da?</vt:lpstr>
      <vt:lpstr>Runde 5</vt:lpstr>
      <vt:lpstr>Blockbuster</vt:lpstr>
      <vt:lpstr>Runde 5</vt:lpstr>
      <vt:lpstr>Blockbuster</vt:lpstr>
      <vt:lpstr>Runde 6 </vt:lpstr>
      <vt:lpstr>Wer glaubt denn das?</vt:lpstr>
      <vt:lpstr>Runde 6</vt:lpstr>
      <vt:lpstr>Wer glaubt denn das?</vt:lpstr>
      <vt:lpstr>Runde 7 </vt:lpstr>
      <vt:lpstr>Was um alles in der Welt…</vt:lpstr>
      <vt:lpstr>Runde 7</vt:lpstr>
      <vt:lpstr>Was um alles in der Welt…</vt:lpstr>
      <vt:lpstr>Runde 8 </vt:lpstr>
      <vt:lpstr>Karaoke-Bar</vt:lpstr>
      <vt:lpstr>Karaoke-Bar</vt:lpstr>
      <vt:lpstr>Runde 8</vt:lpstr>
      <vt:lpstr>Karaoke-Bar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PubQuiz</dc:title>
  <dc:creator>user</dc:creator>
  <cp:lastModifiedBy>Simone Matthäus</cp:lastModifiedBy>
  <cp:revision>159</cp:revision>
  <dcterms:created xsi:type="dcterms:W3CDTF">2020-06-14T16:57:06Z</dcterms:created>
  <dcterms:modified xsi:type="dcterms:W3CDTF">2021-02-15T17:26:04Z</dcterms:modified>
</cp:coreProperties>
</file>